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4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5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  <p:sldMasterId id="2147483696" r:id="rId3"/>
  </p:sldMasterIdLst>
  <p:notesMasterIdLst>
    <p:notesMasterId r:id="rId28"/>
  </p:notesMasterIdLst>
  <p:handoutMasterIdLst>
    <p:handoutMasterId r:id="rId29"/>
  </p:handoutMasterIdLst>
  <p:sldIdLst>
    <p:sldId id="256" r:id="rId4"/>
    <p:sldId id="305" r:id="rId5"/>
    <p:sldId id="307" r:id="rId6"/>
    <p:sldId id="308" r:id="rId7"/>
    <p:sldId id="356" r:id="rId8"/>
    <p:sldId id="347" r:id="rId9"/>
    <p:sldId id="355" r:id="rId10"/>
    <p:sldId id="309" r:id="rId11"/>
    <p:sldId id="310" r:id="rId12"/>
    <p:sldId id="335" r:id="rId13"/>
    <p:sldId id="336" r:id="rId14"/>
    <p:sldId id="338" r:id="rId15"/>
    <p:sldId id="312" r:id="rId16"/>
    <p:sldId id="341" r:id="rId17"/>
    <p:sldId id="348" r:id="rId18"/>
    <p:sldId id="343" r:id="rId19"/>
    <p:sldId id="360" r:id="rId20"/>
    <p:sldId id="345" r:id="rId21"/>
    <p:sldId id="357" r:id="rId22"/>
    <p:sldId id="358" r:id="rId23"/>
    <p:sldId id="359" r:id="rId24"/>
    <p:sldId id="352" r:id="rId25"/>
    <p:sldId id="329" r:id="rId26"/>
    <p:sldId id="304" r:id="rId27"/>
  </p:sldIdLst>
  <p:sldSz cx="9144000" cy="6858000" type="screen4x3"/>
  <p:notesSz cx="6669088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5F3A21-C2CF-48D7-96DB-52D299E80AA1}">
          <p14:sldIdLst>
            <p14:sldId id="256"/>
            <p14:sldId id="305"/>
            <p14:sldId id="307"/>
            <p14:sldId id="308"/>
            <p14:sldId id="356"/>
            <p14:sldId id="347"/>
            <p14:sldId id="355"/>
            <p14:sldId id="309"/>
            <p14:sldId id="310"/>
            <p14:sldId id="335"/>
            <p14:sldId id="336"/>
            <p14:sldId id="338"/>
            <p14:sldId id="312"/>
            <p14:sldId id="341"/>
            <p14:sldId id="348"/>
            <p14:sldId id="343"/>
            <p14:sldId id="360"/>
            <p14:sldId id="345"/>
            <p14:sldId id="357"/>
            <p14:sldId id="358"/>
            <p14:sldId id="359"/>
            <p14:sldId id="352"/>
            <p14:sldId id="329"/>
            <p14:sldId id="3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09" autoAdjust="0"/>
    <p:restoredTop sz="94505" autoAdjust="0"/>
  </p:normalViewPr>
  <p:slideViewPr>
    <p:cSldViewPr snapToGrid="0">
      <p:cViewPr varScale="1">
        <p:scale>
          <a:sx n="64" d="100"/>
          <a:sy n="64" d="100"/>
        </p:scale>
        <p:origin x="1258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customXml" Target="../customXml/item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37" Type="http://schemas.openxmlformats.org/officeDocument/2006/relationships/customXml" Target="../customXml/item4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36" Type="http://schemas.openxmlformats.org/officeDocument/2006/relationships/customXml" Target="../customXml/item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Relationship Id="rId35" Type="http://schemas.openxmlformats.org/officeDocument/2006/relationships/customXml" Target="../customXml/item2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889939" cy="494973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597" y="2"/>
            <a:ext cx="2889939" cy="494973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r">
              <a:defRPr sz="1200"/>
            </a:lvl1pPr>
          </a:lstStyle>
          <a:p>
            <a:fld id="{9C1595C2-0779-4801-A0A7-C4FCD0D1B3B2}" type="datetimeFigureOut">
              <a:rPr lang="en-GB" smtClean="0"/>
              <a:t>20/03/2019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691"/>
            <a:ext cx="2889939" cy="494973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597" y="9377691"/>
            <a:ext cx="2889939" cy="494973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r">
              <a:defRPr sz="1200"/>
            </a:lvl1pPr>
          </a:lstStyle>
          <a:p>
            <a:fld id="{98267A1F-D728-40C0-845C-C07678404D1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8005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9" cy="495347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6" y="1"/>
            <a:ext cx="2889939" cy="495347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r">
              <a:defRPr sz="1200"/>
            </a:lvl1pPr>
          </a:lstStyle>
          <a:p>
            <a:fld id="{208EA095-B0F7-43E7-96EF-A77D48C8256E}" type="datetimeFigureOut">
              <a:rPr lang="en-GB" smtClean="0"/>
              <a:t>20/03/2019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2838" y="1233488"/>
            <a:ext cx="4443412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81" tIns="45341" rIns="90681" bIns="4534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51220"/>
            <a:ext cx="5335270" cy="3887361"/>
          </a:xfrm>
          <a:prstGeom prst="rect">
            <a:avLst/>
          </a:prstGeom>
        </p:spPr>
        <p:txBody>
          <a:bodyPr vert="horz" lIns="90681" tIns="45341" rIns="90681" bIns="4534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9" cy="495346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6" y="9377317"/>
            <a:ext cx="2889939" cy="495346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r">
              <a:defRPr sz="1200"/>
            </a:lvl1pPr>
          </a:lstStyle>
          <a:p>
            <a:fld id="{39DB9FB1-4E8A-46AF-BD73-765FE0D0FB4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198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B9FB1-4E8A-46AF-BD73-765FE0D0FB4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2456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B9FB1-4E8A-46AF-BD73-765FE0D0FB4D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9922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B9FB1-4E8A-46AF-BD73-765FE0D0FB4D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5239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B9FB1-4E8A-46AF-BD73-765FE0D0FB4D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6140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B9FB1-4E8A-46AF-BD73-765FE0D0FB4D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6489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B9FB1-4E8A-46AF-BD73-765FE0D0FB4D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0324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B9FB1-4E8A-46AF-BD73-765FE0D0FB4D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524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B9FB1-4E8A-46AF-BD73-765FE0D0FB4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865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B9FB1-4E8A-46AF-BD73-765FE0D0FB4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490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B9FB1-4E8A-46AF-BD73-765FE0D0FB4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47223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B9FB1-4E8A-46AF-BD73-765FE0D0FB4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876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B9FB1-4E8A-46AF-BD73-765FE0D0FB4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4291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B9FB1-4E8A-46AF-BD73-765FE0D0FB4D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5253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B9FB1-4E8A-46AF-BD73-765FE0D0FB4D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6844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B9FB1-4E8A-46AF-BD73-765FE0D0FB4D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937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jpe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0A45-53E8-4E98-B1D3-C4E9D1F683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20/03/2019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A3EC-4FD5-4D0A-9814-9F7E1A61F3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00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0A45-53E8-4E98-B1D3-C4E9D1F683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20/03/2019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A3EC-4FD5-4D0A-9814-9F7E1A61F3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547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0A45-53E8-4E98-B1D3-C4E9D1F683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20/03/2019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A3EC-4FD5-4D0A-9814-9F7E1A61F3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399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camuscl\AppData\Local\Microsoft\Windows\Temporary Internet Files\Content.IE5\GTVTTPZC\MP900438622[3].jpg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0"/>
            <a:ext cx="89757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 descr="FOND_COVER_transp.png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rgbClr val="2953DB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</p:spPr>
      </p:pic>
      <p:sp>
        <p:nvSpPr>
          <p:cNvPr id="4" name="Rectangle à coins arrondis 7"/>
          <p:cNvSpPr/>
          <p:nvPr userDrawn="1"/>
        </p:nvSpPr>
        <p:spPr>
          <a:xfrm>
            <a:off x="-223838" y="769938"/>
            <a:ext cx="2938463" cy="12763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 dirty="0">
              <a:solidFill>
                <a:prstClr val="white"/>
              </a:solidFill>
            </a:endParaRPr>
          </a:p>
        </p:txBody>
      </p:sp>
      <p:pic>
        <p:nvPicPr>
          <p:cNvPr id="5" name="Picture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844550"/>
            <a:ext cx="22987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9"/>
          <p:cNvSpPr txBox="1">
            <a:spLocks noChangeArrowheads="1"/>
          </p:cNvSpPr>
          <p:nvPr userDrawn="1"/>
        </p:nvSpPr>
        <p:spPr bwMode="auto">
          <a:xfrm>
            <a:off x="3276600" y="2060575"/>
            <a:ext cx="49672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BE" smtClean="0">
              <a:solidFill>
                <a:prstClr val="black"/>
              </a:solidFill>
            </a:endParaRPr>
          </a:p>
        </p:txBody>
      </p:sp>
      <p:sp>
        <p:nvSpPr>
          <p:cNvPr id="7" name="Date Placeholder 5"/>
          <p:cNvSpPr>
            <a:spLocks noGrp="1"/>
          </p:cNvSpPr>
          <p:nvPr userDrawn="1">
            <p:ph type="dt" sz="half" idx="10"/>
          </p:nvPr>
        </p:nvSpPr>
        <p:spPr>
          <a:xfrm>
            <a:off x="6772275" y="56800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366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camuscl\AppData\Local\Microsoft\Windows\Temporary Internet Files\Content.IE5\GTVTTPZC\MP900438622[3].jpg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8275" y="-812800"/>
            <a:ext cx="8975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6" descr="FOND_COVER_transp.png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rgbClr val="2953DB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</p:spPr>
      </p:pic>
      <p:sp>
        <p:nvSpPr>
          <p:cNvPr id="4" name="Rectangle à coins arrondis 7"/>
          <p:cNvSpPr/>
          <p:nvPr userDrawn="1"/>
        </p:nvSpPr>
        <p:spPr>
          <a:xfrm>
            <a:off x="-223838" y="769938"/>
            <a:ext cx="2938463" cy="12763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fr-BE" dirty="0">
              <a:solidFill>
                <a:srgbClr val="FFFFFF"/>
              </a:solidFill>
            </a:endParaRPr>
          </a:p>
        </p:txBody>
      </p:sp>
      <p:pic>
        <p:nvPicPr>
          <p:cNvPr id="5" name="Picture 3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95250" y="844550"/>
            <a:ext cx="22987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9"/>
          <p:cNvSpPr txBox="1"/>
          <p:nvPr userDrawn="1"/>
        </p:nvSpPr>
        <p:spPr>
          <a:xfrm>
            <a:off x="3276600" y="2060575"/>
            <a:ext cx="496728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>
              <a:defRPr/>
            </a:pPr>
            <a:endParaRPr lang="fr-BE" dirty="0">
              <a:solidFill>
                <a:srgbClr val="000000"/>
              </a:solidFill>
            </a:endParaRPr>
          </a:p>
        </p:txBody>
      </p:sp>
      <p:sp>
        <p:nvSpPr>
          <p:cNvPr id="7" name="Date Placeholder 5"/>
          <p:cNvSpPr>
            <a:spLocks noGrp="1"/>
          </p:cNvSpPr>
          <p:nvPr userDrawn="1">
            <p:ph type="dt" sz="half" idx="10"/>
          </p:nvPr>
        </p:nvSpPr>
        <p:spPr>
          <a:xfrm>
            <a:off x="6772275" y="5680075"/>
            <a:ext cx="2133600" cy="365125"/>
          </a:xfrm>
        </p:spPr>
        <p:txBody>
          <a:bodyPr/>
          <a:lstStyle>
            <a:lvl1pPr>
              <a:defRPr sz="1400" b="0">
                <a:solidFill>
                  <a:schemeClr val="bg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68792650-A9E8-49F6-A883-A4CB5FB96570}" type="datetime1">
              <a:rPr lang="en-IE">
                <a:solidFill>
                  <a:srgbClr val="FFFFFF"/>
                </a:solidFill>
              </a:rPr>
              <a:pPr>
                <a:defRPr/>
              </a:pPr>
              <a:t>20/03/2019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71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sz="quarter" idx="10"/>
          </p:nvPr>
        </p:nvSpPr>
        <p:spPr>
          <a:xfrm>
            <a:off x="611560" y="1961456"/>
            <a:ext cx="8208912" cy="3987824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Verdana" pitchFamily="34" charset="0"/>
              </a:defRPr>
            </a:lvl1pPr>
            <a:lvl2pPr>
              <a:defRPr baseline="0">
                <a:latin typeface="Verdana" pitchFamily="34" charset="0"/>
              </a:defRPr>
            </a:lvl2pPr>
            <a:lvl3pPr>
              <a:defRPr baseline="0">
                <a:latin typeface="Verdana" pitchFamily="34" charset="0"/>
              </a:defRPr>
            </a:lvl3pPr>
            <a:lvl4pPr>
              <a:defRPr baseline="0">
                <a:latin typeface="Verdana" pitchFamily="34" charset="0"/>
              </a:defRPr>
            </a:lvl4pPr>
            <a:lvl5pPr>
              <a:defRPr baseline="0">
                <a:latin typeface="Verdan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693976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013881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Segnaposto contenuto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413977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6737" y="451556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1748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4220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82663" y="771525"/>
            <a:ext cx="7837487" cy="10398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27088" y="1811338"/>
            <a:ext cx="7993062" cy="44259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811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0A45-53E8-4E98-B1D3-C4E9D1F683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20/03/2019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A3EC-4FD5-4D0A-9814-9F7E1A61F3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838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 February,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261652"/>
      </p:ext>
    </p:extLst>
  </p:cSld>
  <p:clrMapOvr>
    <a:masterClrMapping/>
  </p:clrMapOvr>
  <p:transition spd="med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703385" y="6564313"/>
            <a:ext cx="1899138" cy="2921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65231" y="6564313"/>
            <a:ext cx="2813538" cy="2921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60107" y="6564313"/>
            <a:ext cx="1899138" cy="292100"/>
          </a:xfrm>
          <a:prstGeom prst="rect">
            <a:avLst/>
          </a:prstGeo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2A6BD6F-143C-4C67-8C14-14BADDB621E8}" type="slidenum">
              <a:rPr lang="es-ES_tradnl" smtClean="0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156926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camuscl\AppData\Local\Microsoft\Windows\Temporary Internet Files\Content.IE5\GTVTTPZC\MP900438622[3].jpg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8275" y="-812800"/>
            <a:ext cx="8975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6" descr="FOND_COVER_transp.png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rgbClr val="2953DB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</p:spPr>
      </p:pic>
      <p:sp>
        <p:nvSpPr>
          <p:cNvPr id="4" name="Rectangle à coins arrondis 7"/>
          <p:cNvSpPr/>
          <p:nvPr userDrawn="1"/>
        </p:nvSpPr>
        <p:spPr>
          <a:xfrm>
            <a:off x="-223838" y="769938"/>
            <a:ext cx="2938463" cy="12763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fr-BE" dirty="0">
              <a:solidFill>
                <a:srgbClr val="FFFFFF"/>
              </a:solidFill>
            </a:endParaRPr>
          </a:p>
        </p:txBody>
      </p:sp>
      <p:pic>
        <p:nvPicPr>
          <p:cNvPr id="5" name="Picture 3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95250" y="844550"/>
            <a:ext cx="22987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9"/>
          <p:cNvSpPr txBox="1"/>
          <p:nvPr userDrawn="1"/>
        </p:nvSpPr>
        <p:spPr>
          <a:xfrm>
            <a:off x="3276600" y="2060575"/>
            <a:ext cx="496728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>
              <a:defRPr/>
            </a:pPr>
            <a:endParaRPr lang="fr-BE" dirty="0">
              <a:solidFill>
                <a:srgbClr val="000000"/>
              </a:solidFill>
            </a:endParaRPr>
          </a:p>
        </p:txBody>
      </p:sp>
      <p:sp>
        <p:nvSpPr>
          <p:cNvPr id="7" name="Date Placeholder 5"/>
          <p:cNvSpPr>
            <a:spLocks noGrp="1"/>
          </p:cNvSpPr>
          <p:nvPr userDrawn="1">
            <p:ph type="dt" sz="half" idx="10"/>
          </p:nvPr>
        </p:nvSpPr>
        <p:spPr>
          <a:xfrm>
            <a:off x="6772275" y="5680075"/>
            <a:ext cx="2133600" cy="365125"/>
          </a:xfrm>
        </p:spPr>
        <p:txBody>
          <a:bodyPr/>
          <a:lstStyle>
            <a:lvl1pPr>
              <a:defRPr sz="1400" b="0">
                <a:solidFill>
                  <a:schemeClr val="bg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68792650-A9E8-49F6-A883-A4CB5FB96570}" type="datetime1">
              <a:rPr lang="en-IE">
                <a:solidFill>
                  <a:srgbClr val="FFFFFF"/>
                </a:solidFill>
              </a:rPr>
              <a:pPr>
                <a:defRPr/>
              </a:pPr>
              <a:t>20/03/2019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28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sz="quarter" idx="10"/>
          </p:nvPr>
        </p:nvSpPr>
        <p:spPr>
          <a:xfrm>
            <a:off x="611560" y="1961456"/>
            <a:ext cx="8208912" cy="3987824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Verdana" pitchFamily="34" charset="0"/>
              </a:defRPr>
            </a:lvl1pPr>
            <a:lvl2pPr>
              <a:defRPr baseline="0">
                <a:latin typeface="Verdana" pitchFamily="34" charset="0"/>
              </a:defRPr>
            </a:lvl2pPr>
            <a:lvl3pPr>
              <a:defRPr baseline="0">
                <a:latin typeface="Verdana" pitchFamily="34" charset="0"/>
              </a:defRPr>
            </a:lvl3pPr>
            <a:lvl4pPr>
              <a:defRPr baseline="0">
                <a:latin typeface="Verdana" pitchFamily="34" charset="0"/>
              </a:defRPr>
            </a:lvl4pPr>
            <a:lvl5pPr>
              <a:defRPr baseline="0">
                <a:latin typeface="Verdan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307275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840913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Segnaposto contenuto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968333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6737" y="451556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006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9292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82663" y="771525"/>
            <a:ext cx="7837487" cy="10398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27088" y="1811338"/>
            <a:ext cx="7993062" cy="44259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199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045" y="1083733"/>
            <a:ext cx="7772400" cy="76764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BA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045" y="1941690"/>
            <a:ext cx="7772400" cy="1752600"/>
          </a:xfrm>
          <a:prstGeom prst="rect">
            <a:avLst/>
          </a:prstGeom>
        </p:spPr>
        <p:txBody>
          <a:bodyPr/>
          <a:lstStyle>
            <a:lvl1pPr marL="0" indent="0" algn="l">
              <a:buSzPct val="150000"/>
              <a:buFont typeface="Arial" pitchFamily="34" charset="0"/>
              <a:buChar char="•"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 Click to edit Master subtitle style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38800" y="6492875"/>
            <a:ext cx="2133600" cy="365125"/>
          </a:xfr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09AB0CC1-90E2-4BBF-8E98-325F34AD42E7}" type="datetime1">
              <a:rPr lang="en-IE" smtClean="0">
                <a:solidFill>
                  <a:srgbClr val="FFFFFF"/>
                </a:solidFill>
              </a:rPr>
              <a:pPr/>
              <a:t>20/03/2019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4928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IE" dirty="0" smtClean="0">
                <a:solidFill>
                  <a:srgbClr val="FFFFFF"/>
                </a:solidFill>
              </a:rPr>
              <a:t>ACER Workshop on Gas Tariffs and Incremental Capacity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671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0A45-53E8-4E98-B1D3-C4E9D1F683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20/03/2019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A3EC-4FD5-4D0A-9814-9F7E1A61F3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654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075E-E9D5-4034-885E-A73AB92B861C}" type="datetimeFigureOut">
              <a:rPr lang="nl-BE" smtClean="0"/>
              <a:pPr/>
              <a:t>20/03/2019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57276C85-E513-4666-B9FC-98ED2FB072EE}" type="slidenum">
              <a:rPr lang="nl-BE" smtClean="0">
                <a:solidFill>
                  <a:srgbClr val="000000"/>
                </a:solidFill>
              </a:rPr>
              <a:pPr defTabSz="457200"/>
              <a:t>‹Nº›</a:t>
            </a:fld>
            <a:endParaRPr lang="nl-B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2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0A45-53E8-4E98-B1D3-C4E9D1F683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20/03/2019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A3EC-4FD5-4D0A-9814-9F7E1A61F3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88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0A45-53E8-4E98-B1D3-C4E9D1F683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20/03/2019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A3EC-4FD5-4D0A-9814-9F7E1A61F3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90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0A45-53E8-4E98-B1D3-C4E9D1F683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20/03/2019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A3EC-4FD5-4D0A-9814-9F7E1A61F3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465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0A45-53E8-4E98-B1D3-C4E9D1F683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20/03/2019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A3EC-4FD5-4D0A-9814-9F7E1A61F3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30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0A45-53E8-4E98-B1D3-C4E9D1F683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20/03/2019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A3EC-4FD5-4D0A-9814-9F7E1A61F3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096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0A45-53E8-4E98-B1D3-C4E9D1F683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20/03/2019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A3EC-4FD5-4D0A-9814-9F7E1A61F3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931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4.jpeg"/><Relationship Id="rId5" Type="http://schemas.openxmlformats.org/officeDocument/2006/relationships/slideLayout" Target="../slideLayouts/slideLayout1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image" Target="../media/image4.jpeg"/><Relationship Id="rId5" Type="http://schemas.openxmlformats.org/officeDocument/2006/relationships/slideLayout" Target="../slideLayouts/slideLayout26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C0A45-53E8-4E98-B1D3-C4E9D1F683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20/03/2019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5A3EC-4FD5-4D0A-9814-9F7E1A61F3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946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5621338" y="6492875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rgbClr val="FFFFFF"/>
                </a:solidFill>
                <a:latin typeface="+mn-lt"/>
                <a:cs typeface="Verdana"/>
              </a:defRPr>
            </a:lvl1pPr>
          </a:lstStyle>
          <a:p>
            <a:pPr defTabSz="457200">
              <a:defRPr/>
            </a:pPr>
            <a:fld id="{F2FF0021-1902-4377-8931-BFBC31055441}" type="datetime1">
              <a:rPr lang="en-IE"/>
              <a:pPr defTabSz="457200">
                <a:defRPr/>
              </a:pPr>
              <a:t>20/03/2019</a:t>
            </a:fld>
            <a:endParaRPr lang="en-US" dirty="0"/>
          </a:p>
        </p:txBody>
      </p:sp>
      <p:sp>
        <p:nvSpPr>
          <p:cNvPr id="18" name="Round Single Corner Rectangle 7"/>
          <p:cNvSpPr/>
          <p:nvPr userDrawn="1"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n-US" dirty="0">
                <a:solidFill>
                  <a:srgbClr val="FFFFFF"/>
                </a:solidFill>
              </a:rPr>
              <a:t> </a:t>
            </a:r>
          </a:p>
        </p:txBody>
      </p:sp>
      <p:pic>
        <p:nvPicPr>
          <p:cNvPr id="1029" name="Picture 12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9175" y="1460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pPr defTabSz="457200">
              <a:defRPr/>
            </a:pPr>
            <a:r>
              <a:rPr lang="en-IE">
                <a:solidFill>
                  <a:srgbClr val="FFFFFF"/>
                </a:solidFill>
              </a:rPr>
              <a:t>ACER Workshop on Gas Tariffs and Incremental Capacity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981950" y="6400800"/>
            <a:ext cx="8794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57200">
              <a:defRPr/>
            </a:pPr>
            <a:fld id="{7A8C1DB0-9D84-4A0D-954C-6776348C411C}" type="slidenum">
              <a:rPr lang="de-AT" b="1">
                <a:solidFill>
                  <a:srgbClr val="00529B"/>
                </a:solidFill>
              </a:rPr>
              <a:pPr algn="ctr" defTabSz="457200">
                <a:defRPr/>
              </a:pPr>
              <a:t>‹Nº›</a:t>
            </a:fld>
            <a:endParaRPr lang="en-US" b="1" dirty="0">
              <a:solidFill>
                <a:srgbClr val="0052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648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706" r:id="rId9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ＭＳ Ｐゴシック" pitchFamily="-108" charset="-128"/>
          <a:cs typeface="ＭＳ Ｐゴシック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400000"/>
        <a:buFont typeface="Trebuchet MS" pitchFamily="34" charset="0"/>
        <a:buChar char="."/>
        <a:defRPr sz="28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Trebuchet MS" pitchFamily="34" charset="0"/>
        <a:buChar char="»"/>
        <a:defRPr sz="26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2pPr>
      <a:lvl3pPr marL="1406525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4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3pPr>
      <a:lvl4pPr marL="1814513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Arial" charset="0"/>
        <a:buChar char="­"/>
        <a:defRPr sz="22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4pPr>
      <a:lvl5pPr marL="2222500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5pPr>
      <a:lvl6pPr marL="26797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6pPr>
      <a:lvl7pPr marL="31369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7pPr>
      <a:lvl8pPr marL="35941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8pPr>
      <a:lvl9pPr marL="40513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5621338" y="6492875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rgbClr val="FFFFFF"/>
                </a:solidFill>
                <a:latin typeface="+mn-lt"/>
                <a:cs typeface="Verdana"/>
              </a:defRPr>
            </a:lvl1pPr>
          </a:lstStyle>
          <a:p>
            <a:pPr defTabSz="457200">
              <a:defRPr/>
            </a:pPr>
            <a:fld id="{F2FF0021-1902-4377-8931-BFBC31055441}" type="datetime1">
              <a:rPr lang="en-IE"/>
              <a:pPr defTabSz="457200">
                <a:defRPr/>
              </a:pPr>
              <a:t>20/03/2019</a:t>
            </a:fld>
            <a:endParaRPr lang="en-US" dirty="0"/>
          </a:p>
        </p:txBody>
      </p:sp>
      <p:sp>
        <p:nvSpPr>
          <p:cNvPr id="18" name="Round Single Corner Rectangle 7"/>
          <p:cNvSpPr/>
          <p:nvPr userDrawn="1"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n-US" dirty="0">
                <a:solidFill>
                  <a:srgbClr val="FFFFFF"/>
                </a:solidFill>
              </a:rPr>
              <a:t> </a:t>
            </a:r>
          </a:p>
        </p:txBody>
      </p:sp>
      <p:pic>
        <p:nvPicPr>
          <p:cNvPr id="1029" name="Picture 12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9175" y="1460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pPr defTabSz="457200">
              <a:defRPr/>
            </a:pPr>
            <a:r>
              <a:rPr lang="en-IE">
                <a:solidFill>
                  <a:srgbClr val="FFFFFF"/>
                </a:solidFill>
              </a:rPr>
              <a:t>ACER Workshop on Gas Tariffs and Incremental Capacity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981950" y="6400800"/>
            <a:ext cx="8794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57200">
              <a:defRPr/>
            </a:pPr>
            <a:fld id="{7A8C1DB0-9D84-4A0D-954C-6776348C411C}" type="slidenum">
              <a:rPr lang="de-AT" b="1">
                <a:solidFill>
                  <a:srgbClr val="00529B"/>
                </a:solidFill>
              </a:rPr>
              <a:pPr algn="ctr" defTabSz="457200">
                <a:defRPr/>
              </a:pPr>
              <a:t>‹Nº›</a:t>
            </a:fld>
            <a:endParaRPr lang="en-US" b="1" dirty="0">
              <a:solidFill>
                <a:srgbClr val="0052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678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ＭＳ Ｐゴシック" pitchFamily="-108" charset="-128"/>
          <a:cs typeface="ＭＳ Ｐゴシック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400000"/>
        <a:buFont typeface="Trebuchet MS" pitchFamily="34" charset="0"/>
        <a:buChar char="."/>
        <a:defRPr sz="28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Trebuchet MS" pitchFamily="34" charset="0"/>
        <a:buChar char="»"/>
        <a:defRPr sz="26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2pPr>
      <a:lvl3pPr marL="1406525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4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3pPr>
      <a:lvl4pPr marL="1814513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Arial" charset="0"/>
        <a:buChar char="­"/>
        <a:defRPr sz="22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4pPr>
      <a:lvl5pPr marL="2222500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5pPr>
      <a:lvl6pPr marL="26797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6pPr>
      <a:lvl7pPr marL="31369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7pPr>
      <a:lvl8pPr marL="35941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8pPr>
      <a:lvl9pPr marL="40513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1057657" y="2521336"/>
            <a:ext cx="701675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dirty="0" smtClean="0">
                <a:solidFill>
                  <a:srgbClr val="00529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24</a:t>
            </a:r>
            <a:r>
              <a:rPr lang="en-US" altLang="en-US" sz="2800" b="1" baseline="30000" dirty="0" smtClean="0">
                <a:solidFill>
                  <a:srgbClr val="00529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rd</a:t>
            </a:r>
            <a:r>
              <a:rPr lang="en-US" altLang="en-US" sz="2800" b="1" dirty="0" smtClean="0">
                <a:solidFill>
                  <a:srgbClr val="00529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SG Meeting</a:t>
            </a:r>
            <a:endParaRPr lang="en-US" altLang="en-US" sz="2800" b="1" dirty="0">
              <a:solidFill>
                <a:srgbClr val="00529B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endParaRPr lang="en-GB" altLang="en-US" sz="2800" i="1" dirty="0">
              <a:solidFill>
                <a:srgbClr val="00529B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r>
              <a:rPr lang="it-IT" altLang="en-US" sz="28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South Gas Retional Initiative</a:t>
            </a:r>
          </a:p>
        </p:txBody>
      </p:sp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1017224" y="5588866"/>
            <a:ext cx="71104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600" b="1" dirty="0" smtClean="0">
                <a:solidFill>
                  <a:srgbClr val="FFFFFF"/>
                </a:solidFill>
                <a:latin typeface="Verdana" pitchFamily="34" charset="0"/>
              </a:rPr>
              <a:t>Madrid, </a:t>
            </a:r>
            <a:r>
              <a:rPr lang="en-US" altLang="en-US" sz="1600" b="1" dirty="0" smtClean="0">
                <a:solidFill>
                  <a:srgbClr val="FFFFFF"/>
                </a:solidFill>
                <a:latin typeface="Verdana" pitchFamily="34" charset="0"/>
              </a:rPr>
              <a:t>21</a:t>
            </a:r>
            <a:r>
              <a:rPr lang="en-US" altLang="en-US" sz="1600" b="1" baseline="30000" dirty="0" smtClean="0">
                <a:solidFill>
                  <a:srgbClr val="FFFFFF"/>
                </a:solidFill>
                <a:latin typeface="Verdana" pitchFamily="34" charset="0"/>
              </a:rPr>
              <a:t>st</a:t>
            </a:r>
            <a:r>
              <a:rPr lang="en-US" altLang="en-US" sz="1600" b="1" dirty="0" smtClean="0">
                <a:solidFill>
                  <a:srgbClr val="FFFFFF"/>
                </a:solidFill>
                <a:latin typeface="Verdana" pitchFamily="34" charset="0"/>
              </a:rPr>
              <a:t> </a:t>
            </a:r>
            <a:r>
              <a:rPr lang="en-US" altLang="en-US" sz="1600" b="1" dirty="0" smtClean="0">
                <a:solidFill>
                  <a:srgbClr val="FFFFFF"/>
                </a:solidFill>
                <a:latin typeface="Verdana" pitchFamily="34" charset="0"/>
              </a:rPr>
              <a:t>March 2019</a:t>
            </a:r>
            <a:endParaRPr lang="en-US" altLang="en-US" sz="1600" b="1" dirty="0">
              <a:solidFill>
                <a:srgbClr val="FFFFFF"/>
              </a:solidFill>
              <a:latin typeface="Verdana" pitchFamily="34" charset="0"/>
            </a:endParaRPr>
          </a:p>
        </p:txBody>
      </p:sp>
      <p:pic>
        <p:nvPicPr>
          <p:cNvPr id="6" name="3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2974" y="4034566"/>
            <a:ext cx="1211026" cy="576064"/>
          </a:xfrm>
          <a:prstGeom prst="rect">
            <a:avLst/>
          </a:prstGeom>
          <a:noFill/>
        </p:spPr>
      </p:pic>
      <p:pic>
        <p:nvPicPr>
          <p:cNvPr id="7" name="4 Imagen" descr="SIMPLIFICADA CMYK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19864" y="1889045"/>
            <a:ext cx="1224136" cy="504056"/>
          </a:xfrm>
          <a:prstGeom prst="rect">
            <a:avLst/>
          </a:prstGeom>
          <a:noFill/>
        </p:spPr>
      </p:pic>
      <p:pic>
        <p:nvPicPr>
          <p:cNvPr id="8" name="7 Imagen" descr="Logo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3617" y="2982340"/>
            <a:ext cx="1480383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939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III. SGRI Work Plan 2019-2020</a:t>
            </a:r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7" name="4 Rectángulo"/>
          <p:cNvSpPr/>
          <p:nvPr/>
        </p:nvSpPr>
        <p:spPr>
          <a:xfrm>
            <a:off x="554185" y="1384934"/>
            <a:ext cx="8049487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Target 1. Infrastructures </a:t>
            </a:r>
          </a:p>
          <a:p>
            <a:endParaRPr lang="en-GB" b="1" dirty="0"/>
          </a:p>
          <a:p>
            <a:endParaRPr lang="es-ES" sz="1600" dirty="0"/>
          </a:p>
          <a:p>
            <a:r>
              <a:rPr lang="en-GB" u="sng" dirty="0"/>
              <a:t>Follow-up work</a:t>
            </a:r>
            <a:endParaRPr lang="es-ES" dirty="0"/>
          </a:p>
          <a:p>
            <a:r>
              <a:rPr lang="en-GB" dirty="0"/>
              <a:t> </a:t>
            </a:r>
            <a:endParaRPr lang="es-E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Follow-up of infrastructure development (PCIs, TYNDP, GRIP…)</a:t>
            </a:r>
            <a:endParaRPr lang="es-ES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Calculation of capacity at VIPs</a:t>
            </a:r>
            <a:endParaRPr lang="es-E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Secondary </a:t>
            </a:r>
            <a:r>
              <a:rPr lang="en-US" dirty="0"/>
              <a:t>market and transfer of use </a:t>
            </a:r>
            <a:endParaRPr lang="en-US" dirty="0" smtClean="0"/>
          </a:p>
          <a:p>
            <a:endParaRPr lang="en-US" u="sng" dirty="0"/>
          </a:p>
          <a:p>
            <a:r>
              <a:rPr lang="en-US" u="sng" dirty="0" smtClean="0"/>
              <a:t>Deliverable</a:t>
            </a:r>
            <a:endParaRPr lang="es-ES" dirty="0"/>
          </a:p>
          <a:p>
            <a:r>
              <a:rPr lang="en-US" dirty="0"/>
              <a:t> </a:t>
            </a:r>
            <a:endParaRPr lang="es-E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Update on the report on use of VIP </a:t>
            </a:r>
            <a:r>
              <a:rPr lang="en-US" dirty="0" smtClean="0"/>
              <a:t>infrastructures.</a:t>
            </a:r>
            <a:endParaRPr lang="es-ES" dirty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ctr"/>
            <a:endParaRPr lang="en-GB" dirty="0" smtClean="0"/>
          </a:p>
          <a:p>
            <a:pPr algn="ctr"/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771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III. SGRI Work Plan 2019-2020</a:t>
            </a:r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7" name="4 Rectángulo"/>
          <p:cNvSpPr/>
          <p:nvPr/>
        </p:nvSpPr>
        <p:spPr>
          <a:xfrm>
            <a:off x="554185" y="1384934"/>
            <a:ext cx="8049487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Target 2. Market integration in the Region</a:t>
            </a:r>
          </a:p>
          <a:p>
            <a:pPr algn="just"/>
            <a:endParaRPr lang="en-US" dirty="0" smtClean="0"/>
          </a:p>
          <a:p>
            <a:r>
              <a:rPr lang="en-GB" u="sng" dirty="0" smtClean="0"/>
              <a:t>Follow-up </a:t>
            </a:r>
            <a:r>
              <a:rPr lang="en-GB" u="sng" dirty="0"/>
              <a:t>work </a:t>
            </a:r>
          </a:p>
          <a:p>
            <a:endParaRPr lang="es-E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Follow-up of market integration in the Region: flows, spreads and regulated prices.</a:t>
            </a:r>
            <a:endParaRPr lang="es-E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Keep on supporting the inclusion of Portuguese side in MIBGAS (following the arising needs)</a:t>
            </a:r>
            <a:endParaRPr lang="es-E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Once Portuguese side has joint MIBGAS, monitoring the well-functioning of the market, in particular, with regard to the interactions between explicit and implicit allocation</a:t>
            </a:r>
            <a:endParaRPr lang="es-E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Follow-up of merger of market areas in France and potential impact on VIP </a:t>
            </a:r>
            <a:r>
              <a:rPr lang="en-GB" dirty="0" err="1"/>
              <a:t>Pirineos</a:t>
            </a:r>
            <a:r>
              <a:rPr lang="en-GB" dirty="0"/>
              <a:t>.</a:t>
            </a:r>
            <a:endParaRPr lang="es-E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NRAs recommendations and conclusions</a:t>
            </a: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u="sng" dirty="0">
              <a:solidFill>
                <a:srgbClr val="000000"/>
              </a:solidFill>
            </a:endParaRPr>
          </a:p>
          <a:p>
            <a:r>
              <a:rPr lang="en-GB" u="sng" dirty="0" smtClean="0"/>
              <a:t>Deliverable</a:t>
            </a:r>
          </a:p>
          <a:p>
            <a:endParaRPr lang="en-GB" u="sng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/>
              <a:t>Implementation </a:t>
            </a:r>
            <a:r>
              <a:rPr lang="en-GB" dirty="0"/>
              <a:t>of UIOLI LT mechanism at VIP Iberico</a:t>
            </a:r>
            <a:endParaRPr lang="es-ES" dirty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ctr"/>
            <a:endParaRPr lang="en-GB" dirty="0" smtClean="0"/>
          </a:p>
          <a:p>
            <a:pPr algn="ctr"/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53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III. SGRI Work Plan 2019-2020</a:t>
            </a:r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7" name="4 Rectángulo"/>
          <p:cNvSpPr/>
          <p:nvPr/>
        </p:nvSpPr>
        <p:spPr>
          <a:xfrm>
            <a:off x="445901" y="1240555"/>
            <a:ext cx="8049487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Target 3. Contribution of gases to decarbonisation</a:t>
            </a:r>
            <a:endParaRPr lang="en-US" dirty="0" smtClean="0"/>
          </a:p>
          <a:p>
            <a:pPr lvl="0"/>
            <a:endParaRPr lang="es-ES" sz="1600" b="1" u="sng" dirty="0">
              <a:solidFill>
                <a:srgbClr val="000000"/>
              </a:solidFill>
            </a:endParaRPr>
          </a:p>
          <a:p>
            <a:r>
              <a:rPr lang="en-GB" b="1" dirty="0"/>
              <a:t> </a:t>
            </a:r>
            <a:r>
              <a:rPr lang="en-GB" u="sng" dirty="0"/>
              <a:t>Follow-up work </a:t>
            </a:r>
            <a:endParaRPr lang="en-GB" u="sng" dirty="0" smtClean="0"/>
          </a:p>
          <a:p>
            <a:endParaRPr lang="en-GB" u="sng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Sharing good practices/pilot projects (hydrogen for mobility, certificates of origin, impact of renewable gases on gas quality…)</a:t>
            </a:r>
            <a:endParaRPr lang="es-E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Follow-up on discussions on renewable gases implementation</a:t>
            </a:r>
            <a:endParaRPr lang="es-E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The role of gases, in particular for mobility</a:t>
            </a:r>
            <a:r>
              <a:rPr lang="en-US" dirty="0" smtClean="0"/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GB" b="1" dirty="0"/>
              <a:t>Target 4. Any other issue for discussion</a:t>
            </a:r>
          </a:p>
          <a:p>
            <a:endParaRPr lang="en-GB" b="1" dirty="0"/>
          </a:p>
          <a:p>
            <a:endParaRPr lang="en-GB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en-US" dirty="0"/>
              <a:t>"Abolition of summer time changes" as per new EU Directive proposal - analysis of impacts and implementation </a:t>
            </a:r>
          </a:p>
          <a:p>
            <a:pPr algn="just"/>
            <a:r>
              <a:rPr lang="en-US" dirty="0"/>
              <a:t>(proposal to take on board depending on the approval of European regulation)</a:t>
            </a:r>
            <a:endParaRPr lang="es-ES" dirty="0"/>
          </a:p>
          <a:p>
            <a:pPr lvl="0"/>
            <a:endParaRPr lang="es-ES" dirty="0"/>
          </a:p>
          <a:p>
            <a:pPr lvl="0"/>
            <a:endParaRPr lang="es-ES" dirty="0"/>
          </a:p>
          <a:p>
            <a:pPr algn="ctr"/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005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IV. VIPs: USE OF CAPACITY</a:t>
            </a:r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199016" y="3166230"/>
            <a:ext cx="6751633" cy="625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sz="2800" b="1" dirty="0">
                <a:solidFill>
                  <a:schemeClr val="bg1"/>
                </a:solidFill>
              </a:rPr>
              <a:t>F</a:t>
            </a:r>
            <a:r>
              <a:rPr lang="en-US" sz="2800" b="1" dirty="0" smtClean="0">
                <a:solidFill>
                  <a:schemeClr val="bg1"/>
                </a:solidFill>
              </a:rPr>
              <a:t>or information by TSOs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637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V. INFRASTRUCTURES IN THE REGION</a:t>
            </a:r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9" name="4 Rectángulo"/>
          <p:cNvSpPr/>
          <p:nvPr/>
        </p:nvSpPr>
        <p:spPr>
          <a:xfrm>
            <a:off x="384417" y="864785"/>
            <a:ext cx="838550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  <a:tabLst>
                <a:tab pos="360363" algn="l"/>
              </a:tabLst>
            </a:pPr>
            <a:endParaRPr lang="en-US" dirty="0" smtClean="0"/>
          </a:p>
          <a:p>
            <a:pPr marL="0" lvl="1">
              <a:spcAft>
                <a:spcPts val="1800"/>
              </a:spcAft>
              <a:tabLst>
                <a:tab pos="360363" algn="l"/>
              </a:tabLst>
            </a:pPr>
            <a:r>
              <a:rPr lang="es-ES" b="1" dirty="0" smtClean="0"/>
              <a:t>V.1.Workshop </a:t>
            </a:r>
            <a:r>
              <a:rPr lang="es-ES" b="1" dirty="0" err="1" smtClean="0"/>
              <a:t>on</a:t>
            </a:r>
            <a:r>
              <a:rPr lang="es-ES" b="1" dirty="0" smtClean="0"/>
              <a:t> </a:t>
            </a:r>
            <a:r>
              <a:rPr lang="es-ES" b="1" dirty="0" err="1" smtClean="0"/>
              <a:t>GRIPs</a:t>
            </a:r>
            <a:r>
              <a:rPr lang="es-ES" b="1" dirty="0" smtClean="0"/>
              <a:t> </a:t>
            </a:r>
          </a:p>
          <a:p>
            <a:pPr marL="365125" lvl="1" indent="-365125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60363" algn="l"/>
              </a:tabLst>
            </a:pPr>
            <a:endParaRPr lang="en-GB" dirty="0" smtClean="0"/>
          </a:p>
        </p:txBody>
      </p:sp>
      <p:sp>
        <p:nvSpPr>
          <p:cNvPr id="7" name="Rectángulo 6"/>
          <p:cNvSpPr/>
          <p:nvPr/>
        </p:nvSpPr>
        <p:spPr>
          <a:xfrm>
            <a:off x="1089604" y="3050026"/>
            <a:ext cx="6751633" cy="625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sz="2800" b="1" dirty="0">
                <a:solidFill>
                  <a:schemeClr val="bg1"/>
                </a:solidFill>
              </a:rPr>
              <a:t>F</a:t>
            </a:r>
            <a:r>
              <a:rPr lang="en-US" sz="2800" b="1" dirty="0" smtClean="0">
                <a:solidFill>
                  <a:schemeClr val="bg1"/>
                </a:solidFill>
              </a:rPr>
              <a:t>or information by NRAs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82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V. INFRASTRUCTURES IN THE REGION</a:t>
            </a:r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9" name="4 Rectángulo"/>
          <p:cNvSpPr/>
          <p:nvPr/>
        </p:nvSpPr>
        <p:spPr>
          <a:xfrm>
            <a:off x="384417" y="864785"/>
            <a:ext cx="838550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  <a:tabLst>
                <a:tab pos="360363" algn="l"/>
              </a:tabLst>
            </a:pPr>
            <a:endParaRPr lang="en-US" dirty="0" smtClean="0"/>
          </a:p>
          <a:p>
            <a:pPr marL="0" lvl="1">
              <a:spcAft>
                <a:spcPts val="1800"/>
              </a:spcAft>
              <a:tabLst>
                <a:tab pos="360363" algn="l"/>
              </a:tabLst>
            </a:pPr>
            <a:r>
              <a:rPr lang="es-ES" b="1" dirty="0" smtClean="0"/>
              <a:t>V.2. TYNDP 2018 </a:t>
            </a:r>
          </a:p>
          <a:p>
            <a:pPr marL="365125" lvl="1" indent="-365125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60363" algn="l"/>
              </a:tabLst>
            </a:pPr>
            <a:endParaRPr lang="en-GB" dirty="0" smtClean="0"/>
          </a:p>
        </p:txBody>
      </p:sp>
      <p:sp>
        <p:nvSpPr>
          <p:cNvPr id="7" name="Rectángulo 6"/>
          <p:cNvSpPr/>
          <p:nvPr/>
        </p:nvSpPr>
        <p:spPr>
          <a:xfrm>
            <a:off x="989020" y="3296914"/>
            <a:ext cx="6751633" cy="625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sz="2800" b="1" dirty="0">
                <a:solidFill>
                  <a:schemeClr val="bg1"/>
                </a:solidFill>
              </a:rPr>
              <a:t>F</a:t>
            </a:r>
            <a:r>
              <a:rPr lang="en-US" sz="2800" b="1" dirty="0" smtClean="0">
                <a:solidFill>
                  <a:schemeClr val="bg1"/>
                </a:solidFill>
              </a:rPr>
              <a:t>or information by TSOs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668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VI. PCI LIST</a:t>
            </a:r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9" name="4 Rectángulo"/>
          <p:cNvSpPr/>
          <p:nvPr/>
        </p:nvSpPr>
        <p:spPr>
          <a:xfrm>
            <a:off x="384417" y="864785"/>
            <a:ext cx="838550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  <a:tabLst>
                <a:tab pos="360363" algn="l"/>
              </a:tabLst>
            </a:pPr>
            <a:endParaRPr lang="en-US" dirty="0" smtClean="0"/>
          </a:p>
          <a:p>
            <a:pPr marL="0" lvl="1">
              <a:spcAft>
                <a:spcPts val="1800"/>
              </a:spcAft>
              <a:tabLst>
                <a:tab pos="360363" algn="l"/>
              </a:tabLst>
            </a:pPr>
            <a:r>
              <a:rPr lang="es-ES" b="1" dirty="0" smtClean="0"/>
              <a:t>VI.1. 2019 </a:t>
            </a:r>
            <a:r>
              <a:rPr lang="es-ES" b="1" dirty="0" err="1" smtClean="0"/>
              <a:t>list</a:t>
            </a:r>
            <a:r>
              <a:rPr lang="es-ES" b="1" dirty="0" smtClean="0"/>
              <a:t>: </a:t>
            </a:r>
            <a:r>
              <a:rPr lang="es-ES" b="1" dirty="0" err="1" smtClean="0"/>
              <a:t>projet</a:t>
            </a:r>
            <a:r>
              <a:rPr lang="es-ES" b="1" dirty="0" smtClean="0"/>
              <a:t> </a:t>
            </a:r>
            <a:r>
              <a:rPr lang="es-ES" b="1" dirty="0" err="1" smtClean="0"/>
              <a:t>candidates</a:t>
            </a:r>
            <a:r>
              <a:rPr lang="es-ES" b="1" dirty="0" smtClean="0"/>
              <a:t> of </a:t>
            </a:r>
            <a:r>
              <a:rPr lang="es-ES" b="1" dirty="0" err="1" smtClean="0"/>
              <a:t>PCIs</a:t>
            </a:r>
            <a:r>
              <a:rPr lang="es-ES" b="1" dirty="0" smtClean="0"/>
              <a:t> in </a:t>
            </a:r>
            <a:r>
              <a:rPr lang="es-ES" b="1" dirty="0" err="1" smtClean="0"/>
              <a:t>the</a:t>
            </a:r>
            <a:r>
              <a:rPr lang="es-ES" b="1" dirty="0" smtClean="0"/>
              <a:t> </a:t>
            </a:r>
            <a:r>
              <a:rPr lang="es-ES" b="1" dirty="0" err="1" smtClean="0"/>
              <a:t>Region</a:t>
            </a:r>
            <a:r>
              <a:rPr lang="es-ES" b="1" dirty="0" smtClean="0"/>
              <a:t> </a:t>
            </a:r>
          </a:p>
          <a:p>
            <a:pPr marL="365125" lvl="1" indent="-365125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60363" algn="l"/>
              </a:tabLst>
            </a:pPr>
            <a:endParaRPr lang="en-GB" dirty="0" smtClean="0"/>
          </a:p>
        </p:txBody>
      </p:sp>
      <p:sp>
        <p:nvSpPr>
          <p:cNvPr id="7" name="Rectángulo 6"/>
          <p:cNvSpPr/>
          <p:nvPr/>
        </p:nvSpPr>
        <p:spPr>
          <a:xfrm>
            <a:off x="989020" y="3306058"/>
            <a:ext cx="6751633" cy="625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sz="2800" b="1" dirty="0">
                <a:solidFill>
                  <a:schemeClr val="bg1"/>
                </a:solidFill>
              </a:rPr>
              <a:t>F</a:t>
            </a:r>
            <a:r>
              <a:rPr lang="en-US" sz="2800" b="1" dirty="0" smtClean="0">
                <a:solidFill>
                  <a:schemeClr val="bg1"/>
                </a:solidFill>
              </a:rPr>
              <a:t>or information by TSOs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947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VI. PCI LIST</a:t>
            </a:r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9" name="4 Rectángulo"/>
          <p:cNvSpPr/>
          <p:nvPr/>
        </p:nvSpPr>
        <p:spPr>
          <a:xfrm>
            <a:off x="393561" y="411388"/>
            <a:ext cx="838550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  <a:tabLst>
                <a:tab pos="360363" algn="l"/>
              </a:tabLst>
            </a:pPr>
            <a:endParaRPr lang="en-US" dirty="0" smtClean="0"/>
          </a:p>
          <a:p>
            <a:pPr marL="0" lvl="1">
              <a:spcAft>
                <a:spcPts val="1800"/>
              </a:spcAft>
              <a:tabLst>
                <a:tab pos="360363" algn="l"/>
              </a:tabLst>
            </a:pPr>
            <a:r>
              <a:rPr lang="es-ES" b="1" dirty="0" smtClean="0"/>
              <a:t>VI.2.STEP Project </a:t>
            </a:r>
          </a:p>
          <a:p>
            <a:pPr marL="365125" lvl="1" indent="-365125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60363" algn="l"/>
              </a:tabLst>
            </a:pPr>
            <a:endParaRPr lang="en-GB" dirty="0" smtClean="0"/>
          </a:p>
        </p:txBody>
      </p:sp>
      <p:sp>
        <p:nvSpPr>
          <p:cNvPr id="2" name="Rectángulo 1"/>
          <p:cNvSpPr/>
          <p:nvPr/>
        </p:nvSpPr>
        <p:spPr>
          <a:xfrm>
            <a:off x="219825" y="1163203"/>
            <a:ext cx="8347229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/>
              <a:t>After CBA (Cost Benefit Analysis), TSOs sent the </a:t>
            </a:r>
            <a:r>
              <a:rPr lang="en-GB" b="1" dirty="0" smtClean="0"/>
              <a:t>investment request for Cross Border Cost Allocation</a:t>
            </a:r>
            <a:r>
              <a:rPr lang="en-GB" dirty="0" smtClean="0"/>
              <a:t> (CBCA) to NRAs (CNMC, CRE and ERSE) on </a:t>
            </a:r>
            <a:r>
              <a:rPr lang="en-GB" dirty="0"/>
              <a:t>23</a:t>
            </a:r>
            <a:r>
              <a:rPr lang="en-GB" baseline="30000" dirty="0"/>
              <a:t>th</a:t>
            </a:r>
            <a:r>
              <a:rPr lang="en-GB" dirty="0"/>
              <a:t> July 2018 (</a:t>
            </a:r>
            <a:r>
              <a:rPr lang="en-GB" dirty="0" smtClean="0"/>
              <a:t>date from which time starts running</a:t>
            </a:r>
            <a:r>
              <a:rPr lang="en-GB" dirty="0"/>
              <a:t>) </a:t>
            </a:r>
            <a:r>
              <a:rPr lang="en-GB" dirty="0" smtClean="0"/>
              <a:t>.</a:t>
            </a:r>
          </a:p>
          <a:p>
            <a:pPr algn="just"/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/>
              <a:t>Deadline for NRAs to make a decision: 23th January 2019 (6 months).</a:t>
            </a:r>
          </a:p>
          <a:p>
            <a:pPr marL="285750" indent="-28575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/>
              <a:t>Common decision adopted by </a:t>
            </a:r>
            <a:r>
              <a:rPr lang="en-GB" b="1" dirty="0"/>
              <a:t>CNMC and CRE </a:t>
            </a:r>
            <a:r>
              <a:rPr lang="en-GB" dirty="0"/>
              <a:t>on 22th January </a:t>
            </a:r>
            <a:r>
              <a:rPr lang="en-GB" dirty="0" smtClean="0"/>
              <a:t>2019. </a:t>
            </a:r>
            <a:r>
              <a:rPr lang="en-GB" dirty="0"/>
              <a:t>The </a:t>
            </a:r>
            <a:r>
              <a:rPr lang="en-GB" dirty="0" smtClean="0"/>
              <a:t>parties considered the project </a:t>
            </a:r>
            <a:r>
              <a:rPr lang="en-GB" b="1" dirty="0" smtClean="0"/>
              <a:t>not mature enough </a:t>
            </a:r>
            <a:r>
              <a:rPr lang="en-GB" dirty="0" smtClean="0"/>
              <a:t>(only interruptible capacity was provided) and recommend </a:t>
            </a:r>
            <a:r>
              <a:rPr lang="en-GB" dirty="0"/>
              <a:t>the TSOs to perform further evaluations on this PCI in order to assess whether the project would provide a clear and positive cost-benefit </a:t>
            </a:r>
            <a:r>
              <a:rPr lang="en-GB" dirty="0" smtClean="0"/>
              <a:t>outcome </a:t>
            </a:r>
            <a:r>
              <a:rPr lang="en-GB" dirty="0"/>
              <a:t>in the </a:t>
            </a:r>
            <a:r>
              <a:rPr lang="en-GB" dirty="0" smtClean="0"/>
              <a:t>future.</a:t>
            </a:r>
          </a:p>
          <a:p>
            <a:pPr marL="285750" indent="-28575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On the other hand, </a:t>
            </a:r>
            <a:r>
              <a:rPr lang="en-GB" b="1" dirty="0" smtClean="0"/>
              <a:t>ERSE stayed the need to develop the project </a:t>
            </a:r>
            <a:r>
              <a:rPr lang="en-GB" dirty="0" smtClean="0"/>
              <a:t>and submitted to ACER a supporting analysis</a:t>
            </a:r>
          </a:p>
          <a:p>
            <a:pPr marL="285750" indent="-28575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ACER to decide if there is basis for their intervention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5337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VII. MARKET INTEGRATION</a:t>
            </a:r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9" name="4 Rectángulo"/>
          <p:cNvSpPr/>
          <p:nvPr/>
        </p:nvSpPr>
        <p:spPr>
          <a:xfrm>
            <a:off x="384417" y="864785"/>
            <a:ext cx="8385508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  <a:tabLst>
                <a:tab pos="360363" algn="l"/>
              </a:tabLst>
            </a:pPr>
            <a:endParaRPr lang="en-US" dirty="0" smtClean="0"/>
          </a:p>
          <a:p>
            <a:pPr marL="357188" lvl="1" indent="-357188">
              <a:spcAft>
                <a:spcPts val="1800"/>
              </a:spcAft>
              <a:tabLst>
                <a:tab pos="360363" algn="l"/>
              </a:tabLst>
            </a:pPr>
            <a:r>
              <a:rPr lang="es-ES" b="1" dirty="0" smtClean="0"/>
              <a:t>VII.1. </a:t>
            </a:r>
            <a:r>
              <a:rPr lang="es-ES" b="1" dirty="0" err="1" smtClean="0"/>
              <a:t>Application</a:t>
            </a:r>
            <a:r>
              <a:rPr lang="es-ES" b="1" dirty="0" smtClean="0"/>
              <a:t> of </a:t>
            </a:r>
            <a:r>
              <a:rPr lang="es-ES" b="1" dirty="0" err="1" smtClean="0"/>
              <a:t>market-based</a:t>
            </a:r>
            <a:r>
              <a:rPr lang="es-ES" b="1" dirty="0" smtClean="0"/>
              <a:t> </a:t>
            </a:r>
            <a:r>
              <a:rPr lang="es-ES" b="1" dirty="0" err="1" smtClean="0"/>
              <a:t>instruments</a:t>
            </a:r>
            <a:r>
              <a:rPr lang="es-ES" b="1" dirty="0" smtClean="0"/>
              <a:t> to </a:t>
            </a:r>
            <a:r>
              <a:rPr lang="es-ES" b="1" dirty="0" err="1" smtClean="0"/>
              <a:t>ensure</a:t>
            </a:r>
            <a:r>
              <a:rPr lang="es-ES" b="1" dirty="0" smtClean="0"/>
              <a:t> </a:t>
            </a:r>
            <a:r>
              <a:rPr lang="es-ES" b="1" dirty="0" err="1" smtClean="0"/>
              <a:t>firmness</a:t>
            </a:r>
            <a:r>
              <a:rPr lang="es-ES" b="1" dirty="0" smtClean="0"/>
              <a:t> of </a:t>
            </a:r>
            <a:r>
              <a:rPr lang="es-ES" b="1" dirty="0" err="1" smtClean="0"/>
              <a:t>capacities</a:t>
            </a:r>
            <a:r>
              <a:rPr lang="es-ES" b="1" dirty="0" smtClean="0"/>
              <a:t> in </a:t>
            </a:r>
            <a:r>
              <a:rPr lang="es-ES" b="1" dirty="0" err="1" smtClean="0"/>
              <a:t>the</a:t>
            </a:r>
            <a:r>
              <a:rPr lang="es-ES" b="1" dirty="0" smtClean="0"/>
              <a:t> Trading </a:t>
            </a:r>
            <a:r>
              <a:rPr lang="es-ES" b="1" dirty="0" err="1" smtClean="0"/>
              <a:t>Region</a:t>
            </a:r>
            <a:r>
              <a:rPr lang="es-ES" b="1" dirty="0" smtClean="0"/>
              <a:t> in France. </a:t>
            </a:r>
          </a:p>
          <a:p>
            <a:pPr marL="365125" lvl="1" indent="-365125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60363" algn="l"/>
              </a:tabLst>
            </a:pPr>
            <a:endParaRPr lang="en-GB" dirty="0" smtClean="0"/>
          </a:p>
        </p:txBody>
      </p:sp>
      <p:sp>
        <p:nvSpPr>
          <p:cNvPr id="7" name="Rectángulo 6"/>
          <p:cNvSpPr/>
          <p:nvPr/>
        </p:nvSpPr>
        <p:spPr>
          <a:xfrm>
            <a:off x="1327348" y="3379210"/>
            <a:ext cx="6751633" cy="625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sz="2800" b="1" dirty="0">
                <a:solidFill>
                  <a:schemeClr val="bg1"/>
                </a:solidFill>
              </a:rPr>
              <a:t>F</a:t>
            </a:r>
            <a:r>
              <a:rPr lang="en-US" sz="2800" b="1" dirty="0" smtClean="0">
                <a:solidFill>
                  <a:schemeClr val="bg1"/>
                </a:solidFill>
              </a:rPr>
              <a:t>or information by TSOs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847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3234" y="1719444"/>
            <a:ext cx="6860766" cy="4481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10 Rectángulo redondeado"/>
          <p:cNvSpPr/>
          <p:nvPr/>
        </p:nvSpPr>
        <p:spPr>
          <a:xfrm>
            <a:off x="77552" y="1719444"/>
            <a:ext cx="2388922" cy="99703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2" b="1" dirty="0">
                <a:solidFill>
                  <a:schemeClr val="tx1"/>
                </a:solidFill>
              </a:rPr>
              <a:t>Traded volume grew 81% in 2018 (24.261 </a:t>
            </a:r>
            <a:r>
              <a:rPr lang="en-US" sz="1662" b="1" dirty="0" err="1">
                <a:solidFill>
                  <a:schemeClr val="tx1"/>
                </a:solidFill>
              </a:rPr>
              <a:t>GWh</a:t>
            </a:r>
            <a:r>
              <a:rPr lang="en-US" sz="1662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" name="10 Rectángulo redondeado"/>
          <p:cNvSpPr/>
          <p:nvPr/>
        </p:nvSpPr>
        <p:spPr>
          <a:xfrm>
            <a:off x="5362" y="4769044"/>
            <a:ext cx="2533301" cy="99703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2" b="1" dirty="0">
                <a:solidFill>
                  <a:schemeClr val="tx1"/>
                </a:solidFill>
              </a:rPr>
              <a:t>Number of registered traders  reached 81 </a:t>
            </a:r>
            <a:r>
              <a:rPr lang="es-ES" sz="1662" b="1" dirty="0">
                <a:solidFill>
                  <a:schemeClr val="tx1"/>
                </a:solidFill>
              </a:rPr>
              <a:t>(+16 new </a:t>
            </a:r>
            <a:r>
              <a:rPr lang="es-ES" sz="1662" b="1" dirty="0" err="1">
                <a:solidFill>
                  <a:schemeClr val="tx1"/>
                </a:solidFill>
              </a:rPr>
              <a:t>members</a:t>
            </a:r>
            <a:r>
              <a:rPr lang="es-ES" sz="1662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4 Rectángulo"/>
          <p:cNvSpPr/>
          <p:nvPr/>
        </p:nvSpPr>
        <p:spPr>
          <a:xfrm>
            <a:off x="473737" y="635837"/>
            <a:ext cx="838550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  <a:tabLst>
                <a:tab pos="360363" algn="l"/>
              </a:tabLst>
            </a:pPr>
            <a:endParaRPr lang="en-US" dirty="0" smtClean="0"/>
          </a:p>
          <a:p>
            <a:pPr marL="0" lvl="1">
              <a:spcAft>
                <a:spcPts val="1800"/>
              </a:spcAft>
              <a:tabLst>
                <a:tab pos="360363" algn="l"/>
              </a:tabLst>
            </a:pPr>
            <a:r>
              <a:rPr lang="es-ES" b="1" dirty="0" smtClean="0"/>
              <a:t>VII.2. MIBGAS - </a:t>
            </a:r>
            <a:r>
              <a:rPr lang="es-ES" b="1" u="sng" dirty="0" smtClean="0"/>
              <a:t>Spot </a:t>
            </a:r>
            <a:r>
              <a:rPr lang="es-ES" b="1" u="sng" dirty="0" err="1" smtClean="0"/>
              <a:t>market</a:t>
            </a:r>
            <a:endParaRPr lang="es-ES" b="1" u="sng" dirty="0" smtClean="0"/>
          </a:p>
          <a:p>
            <a:pPr marL="365125" lvl="1" indent="-365125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60363" algn="l"/>
              </a:tabLst>
            </a:pPr>
            <a:endParaRPr lang="en-GB" dirty="0" smtClean="0"/>
          </a:p>
        </p:txBody>
      </p:sp>
      <p:sp>
        <p:nvSpPr>
          <p:cNvPr id="3" name="Rectángulo 2"/>
          <p:cNvSpPr/>
          <p:nvPr/>
        </p:nvSpPr>
        <p:spPr>
          <a:xfrm>
            <a:off x="2874259" y="3244334"/>
            <a:ext cx="33954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srgbClr val="FFFFFF"/>
                </a:solidFill>
              </a:rPr>
              <a:t>VII. MARKET INTEGRATION</a:t>
            </a:r>
          </a:p>
        </p:txBody>
      </p:sp>
      <p:sp>
        <p:nvSpPr>
          <p:cNvPr id="11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VII. MARKET INTEGRATION</a:t>
            </a:r>
            <a:endParaRPr lang="en-US" sz="2400" kern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94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195736" y="0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2800" kern="0" dirty="0" smtClean="0">
                <a:solidFill>
                  <a:srgbClr val="FFFFFF"/>
                </a:solidFill>
              </a:rPr>
              <a:t>I. Agenda</a:t>
            </a:r>
            <a:endParaRPr lang="en-GB" sz="2800" kern="0" dirty="0">
              <a:solidFill>
                <a:srgbClr val="FFFFFF"/>
              </a:solidFill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063" y="692696"/>
            <a:ext cx="6913757" cy="563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577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0 Rectángulo redondeado"/>
          <p:cNvSpPr/>
          <p:nvPr/>
        </p:nvSpPr>
        <p:spPr>
          <a:xfrm>
            <a:off x="61118" y="1767277"/>
            <a:ext cx="2224729" cy="99703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2" b="1" dirty="0">
                <a:solidFill>
                  <a:schemeClr val="tx1"/>
                </a:solidFill>
              </a:rPr>
              <a:t>Futures marked started in April 2018 </a:t>
            </a:r>
          </a:p>
        </p:txBody>
      </p:sp>
      <p:sp>
        <p:nvSpPr>
          <p:cNvPr id="11" name="10 Rectángulo redondeado"/>
          <p:cNvSpPr/>
          <p:nvPr/>
        </p:nvSpPr>
        <p:spPr>
          <a:xfrm>
            <a:off x="74795" y="2897249"/>
            <a:ext cx="2211052" cy="99703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2" b="1" dirty="0">
                <a:solidFill>
                  <a:schemeClr val="tx1"/>
                </a:solidFill>
              </a:rPr>
              <a:t>With voluntary market markers to promote liquidity</a:t>
            </a:r>
          </a:p>
        </p:txBody>
      </p:sp>
      <p:sp>
        <p:nvSpPr>
          <p:cNvPr id="12" name="10 Rectángulo redondeado"/>
          <p:cNvSpPr/>
          <p:nvPr/>
        </p:nvSpPr>
        <p:spPr>
          <a:xfrm>
            <a:off x="81633" y="4027220"/>
            <a:ext cx="2190539" cy="99703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2" b="1" dirty="0">
                <a:solidFill>
                  <a:schemeClr val="tx1"/>
                </a:solidFill>
              </a:rPr>
              <a:t>Traded volume was 1998 </a:t>
            </a:r>
            <a:r>
              <a:rPr lang="en-US" sz="1662" b="1" dirty="0" err="1">
                <a:solidFill>
                  <a:schemeClr val="tx1"/>
                </a:solidFill>
              </a:rPr>
              <a:t>GWh</a:t>
            </a:r>
            <a:r>
              <a:rPr lang="en-US" sz="1662" b="1" dirty="0">
                <a:solidFill>
                  <a:schemeClr val="tx1"/>
                </a:solidFill>
              </a:rPr>
              <a:t> in 2018</a:t>
            </a:r>
          </a:p>
        </p:txBody>
      </p:sp>
      <p:pic>
        <p:nvPicPr>
          <p:cNvPr id="2051" name="Picture 3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848" y="1667574"/>
            <a:ext cx="6858152" cy="4479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VII. MARKET INTEGRATION</a:t>
            </a:r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10" name="4 Rectángulo"/>
          <p:cNvSpPr/>
          <p:nvPr/>
        </p:nvSpPr>
        <p:spPr>
          <a:xfrm>
            <a:off x="473737" y="555419"/>
            <a:ext cx="838550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  <a:tabLst>
                <a:tab pos="360363" algn="l"/>
              </a:tabLst>
            </a:pPr>
            <a:endParaRPr lang="en-US" dirty="0" smtClean="0"/>
          </a:p>
          <a:p>
            <a:pPr marL="0" lvl="1">
              <a:spcAft>
                <a:spcPts val="1800"/>
              </a:spcAft>
              <a:tabLst>
                <a:tab pos="360363" algn="l"/>
              </a:tabLst>
            </a:pPr>
            <a:r>
              <a:rPr lang="es-ES" b="1" dirty="0" smtClean="0"/>
              <a:t>VII.2. MIBGAS </a:t>
            </a:r>
            <a:r>
              <a:rPr lang="es-ES" b="1" dirty="0" err="1" smtClean="0"/>
              <a:t>Derivatives</a:t>
            </a:r>
            <a:r>
              <a:rPr lang="es-ES" b="1" dirty="0"/>
              <a:t> </a:t>
            </a:r>
            <a:r>
              <a:rPr lang="es-ES" b="1" dirty="0" smtClean="0"/>
              <a:t>- </a:t>
            </a:r>
            <a:r>
              <a:rPr lang="es-ES" b="1" dirty="0" err="1" smtClean="0"/>
              <a:t>Future</a:t>
            </a:r>
            <a:r>
              <a:rPr lang="es-ES" b="1" dirty="0" smtClean="0"/>
              <a:t> </a:t>
            </a:r>
            <a:r>
              <a:rPr lang="es-ES" b="1" dirty="0" err="1" smtClean="0"/>
              <a:t>market</a:t>
            </a:r>
            <a:endParaRPr lang="es-ES" b="1" dirty="0" smtClean="0"/>
          </a:p>
          <a:p>
            <a:pPr marL="365125" lvl="1" indent="-365125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60363" algn="l"/>
              </a:tabLst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58371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072" y="1802142"/>
            <a:ext cx="8228672" cy="3663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VII. MARKET INTEGRATION</a:t>
            </a:r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6" name="4 Rectángulo"/>
          <p:cNvSpPr/>
          <p:nvPr/>
        </p:nvSpPr>
        <p:spPr>
          <a:xfrm>
            <a:off x="473737" y="357030"/>
            <a:ext cx="8385508" cy="1738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  <a:tabLst>
                <a:tab pos="360363" algn="l"/>
              </a:tabLst>
            </a:pPr>
            <a:endParaRPr lang="en-US" dirty="0" smtClean="0"/>
          </a:p>
          <a:p>
            <a:pPr marL="0" lvl="1">
              <a:spcAft>
                <a:spcPts val="1800"/>
              </a:spcAft>
              <a:tabLst>
                <a:tab pos="360363" algn="l"/>
              </a:tabLst>
            </a:pPr>
            <a:r>
              <a:rPr lang="es-ES" b="1" dirty="0" smtClean="0"/>
              <a:t>VII.2. MIBGAS</a:t>
            </a:r>
          </a:p>
          <a:p>
            <a:pPr marL="0" lvl="1">
              <a:spcAft>
                <a:spcPts val="1800"/>
              </a:spcAft>
              <a:tabLst>
                <a:tab pos="360363" algn="l"/>
              </a:tabLst>
            </a:pPr>
            <a:r>
              <a:rPr lang="es-ES" b="1" u="sng" dirty="0" err="1" smtClean="0"/>
              <a:t>Evolution</a:t>
            </a:r>
            <a:r>
              <a:rPr lang="es-ES" b="1" u="sng" dirty="0" smtClean="0"/>
              <a:t> of gas </a:t>
            </a:r>
            <a:r>
              <a:rPr lang="es-ES" b="1" u="sng" dirty="0" err="1" smtClean="0"/>
              <a:t>prices</a:t>
            </a:r>
            <a:endParaRPr lang="es-ES" b="1" u="sng" dirty="0" smtClean="0"/>
          </a:p>
          <a:p>
            <a:pPr marL="365125" lvl="1" indent="-365125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60363" algn="l"/>
              </a:tabLst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97159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VII. MARKET INTEGRATION</a:t>
            </a:r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9" name="4 Rectángulo"/>
          <p:cNvSpPr/>
          <p:nvPr/>
        </p:nvSpPr>
        <p:spPr>
          <a:xfrm>
            <a:off x="384417" y="698037"/>
            <a:ext cx="838550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  <a:tabLst>
                <a:tab pos="360363" algn="l"/>
              </a:tabLst>
            </a:pPr>
            <a:endParaRPr lang="en-US" dirty="0" smtClean="0"/>
          </a:p>
          <a:p>
            <a:pPr marL="0" lvl="1">
              <a:spcAft>
                <a:spcPts val="1800"/>
              </a:spcAft>
              <a:tabLst>
                <a:tab pos="360363" algn="l"/>
              </a:tabLst>
            </a:pPr>
            <a:r>
              <a:rPr lang="es-ES" b="1" dirty="0" smtClean="0"/>
              <a:t>VII.2.MIBGAS.</a:t>
            </a:r>
          </a:p>
          <a:p>
            <a:pPr marL="0" lvl="1">
              <a:spcAft>
                <a:spcPts val="1800"/>
              </a:spcAft>
              <a:tabLst>
                <a:tab pos="360363" algn="l"/>
              </a:tabLst>
            </a:pPr>
            <a:r>
              <a:rPr lang="es-E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Potential</a:t>
            </a:r>
            <a:r>
              <a:rPr lang="es-E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E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developments</a:t>
            </a:r>
            <a:r>
              <a:rPr lang="es-E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E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</a:t>
            </a:r>
            <a:r>
              <a:rPr lang="es-E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E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</a:t>
            </a:r>
            <a:r>
              <a:rPr lang="es-E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E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inclusion</a:t>
            </a:r>
            <a:r>
              <a:rPr lang="es-E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</a:t>
            </a:r>
            <a:r>
              <a:rPr lang="es-E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Portuguese</a:t>
            </a:r>
            <a:r>
              <a:rPr lang="es-E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E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side</a:t>
            </a:r>
            <a:r>
              <a:rPr lang="es-E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in MIBGAS</a:t>
            </a:r>
            <a:endParaRPr lang="es-E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1">
              <a:spcAft>
                <a:spcPts val="1800"/>
              </a:spcAft>
              <a:tabLst>
                <a:tab pos="360363" algn="l"/>
              </a:tabLst>
            </a:pPr>
            <a:endParaRPr lang="es-ES" b="1" dirty="0" smtClean="0"/>
          </a:p>
          <a:p>
            <a:pPr marL="365125" lvl="1" indent="-365125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60363" algn="l"/>
              </a:tabLst>
            </a:pPr>
            <a:endParaRPr lang="en-GB" dirty="0" smtClean="0"/>
          </a:p>
        </p:txBody>
      </p:sp>
      <p:sp>
        <p:nvSpPr>
          <p:cNvPr id="3" name="Rectángulo 2"/>
          <p:cNvSpPr/>
          <p:nvPr/>
        </p:nvSpPr>
        <p:spPr>
          <a:xfrm>
            <a:off x="581243" y="2600598"/>
            <a:ext cx="79918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GB" sz="2000" dirty="0">
                <a:ea typeface="Arial" charset="0"/>
                <a:cs typeface="Arial" charset="0"/>
              </a:rPr>
              <a:t>Development </a:t>
            </a:r>
            <a:r>
              <a:rPr lang="en-GB" sz="2000" dirty="0" smtClean="0">
                <a:ea typeface="Arial" charset="0"/>
                <a:cs typeface="Arial" charset="0"/>
              </a:rPr>
              <a:t>and implementation of </a:t>
            </a:r>
            <a:r>
              <a:rPr lang="en-GB" sz="2000" dirty="0">
                <a:cs typeface="Arial" charset="0"/>
              </a:rPr>
              <a:t>Market Rules </a:t>
            </a:r>
            <a:endParaRPr lang="en-GB" sz="2000" dirty="0" smtClean="0">
              <a:cs typeface="Arial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GB" sz="2000" dirty="0" smtClean="0">
                <a:ea typeface="Arial" charset="0"/>
                <a:cs typeface="Arial" charset="0"/>
              </a:rPr>
              <a:t>Memorandum </a:t>
            </a:r>
            <a:r>
              <a:rPr lang="en-GB" sz="2000" dirty="0">
                <a:ea typeface="Arial" charset="0"/>
                <a:cs typeface="Arial" charset="0"/>
              </a:rPr>
              <a:t>of understanding for </a:t>
            </a:r>
            <a:r>
              <a:rPr lang="en-GB" sz="2000" dirty="0">
                <a:cs typeface="Arial" charset="0"/>
              </a:rPr>
              <a:t>regulatory supervision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GB" sz="2000" dirty="0" smtClean="0">
                <a:cs typeface="Arial" charset="0"/>
              </a:rPr>
              <a:t>Information </a:t>
            </a:r>
            <a:r>
              <a:rPr lang="en-GB" sz="2000" dirty="0">
                <a:cs typeface="Arial" charset="0"/>
              </a:rPr>
              <a:t>exchange </a:t>
            </a:r>
            <a:r>
              <a:rPr lang="en-GB" sz="2000" dirty="0" smtClean="0">
                <a:ea typeface="Arial" charset="0"/>
                <a:cs typeface="Arial" charset="0"/>
              </a:rPr>
              <a:t>protocol MIBGAS-REN </a:t>
            </a:r>
            <a:endParaRPr lang="en-GB" sz="2000" dirty="0">
              <a:ea typeface="Arial" charset="0"/>
              <a:cs typeface="Arial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GB" sz="2000" dirty="0" smtClean="0">
                <a:ea typeface="Arial" charset="0"/>
                <a:cs typeface="Arial" charset="0"/>
              </a:rPr>
              <a:t>Information </a:t>
            </a:r>
            <a:r>
              <a:rPr lang="en-GB" sz="2000" dirty="0">
                <a:ea typeface="Arial" charset="0"/>
                <a:cs typeface="Arial" charset="0"/>
              </a:rPr>
              <a:t>exchange protocol related to the </a:t>
            </a:r>
            <a:r>
              <a:rPr lang="en-GB" sz="2000" dirty="0">
                <a:cs typeface="Arial" charset="0"/>
              </a:rPr>
              <a:t>implicit capacity allocation </a:t>
            </a:r>
            <a:r>
              <a:rPr lang="en-GB" sz="2000" dirty="0">
                <a:ea typeface="Arial" charset="0"/>
                <a:cs typeface="Arial" charset="0"/>
              </a:rPr>
              <a:t>of VIP </a:t>
            </a:r>
            <a:r>
              <a:rPr lang="en-GB" sz="2000" dirty="0" err="1" smtClean="0">
                <a:ea typeface="Arial" charset="0"/>
                <a:cs typeface="Arial" charset="0"/>
              </a:rPr>
              <a:t>Ibérico</a:t>
            </a:r>
            <a:endParaRPr lang="en-GB" sz="2000" dirty="0" smtClean="0">
              <a:ea typeface="Arial" charset="0"/>
              <a:cs typeface="Arial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GB" sz="2000" dirty="0" smtClean="0">
                <a:cs typeface="Arial" charset="0"/>
              </a:rPr>
              <a:t>Approval </a:t>
            </a:r>
            <a:r>
              <a:rPr lang="en-GB" sz="2000" dirty="0">
                <a:cs typeface="Arial" charset="0"/>
              </a:rPr>
              <a:t>of Portuguese cost recognition for MIBGAS </a:t>
            </a:r>
          </a:p>
        </p:txBody>
      </p:sp>
    </p:spTree>
    <p:extLst>
      <p:ext uri="{BB962C8B-B14F-4D97-AF65-F5344CB8AC3E}">
        <p14:creationId xmlns:p14="http://schemas.microsoft.com/office/powerpoint/2010/main" val="1122142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350" kern="0" dirty="0" smtClean="0">
                <a:solidFill>
                  <a:srgbClr val="FFFFFF"/>
                </a:solidFill>
              </a:rPr>
              <a:t>VIII. AOB</a:t>
            </a:r>
            <a:endParaRPr lang="en-US" sz="2350" kern="0" dirty="0">
              <a:solidFill>
                <a:srgbClr val="FFFFFF"/>
              </a:solidFill>
            </a:endParaRPr>
          </a:p>
        </p:txBody>
      </p:sp>
      <p:sp>
        <p:nvSpPr>
          <p:cNvPr id="7" name="4 Rectángulo"/>
          <p:cNvSpPr/>
          <p:nvPr/>
        </p:nvSpPr>
        <p:spPr>
          <a:xfrm>
            <a:off x="466713" y="1813605"/>
            <a:ext cx="83855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1800"/>
              </a:spcAft>
              <a:tabLst>
                <a:tab pos="360363" algn="l"/>
              </a:tabLst>
            </a:pPr>
            <a:endParaRPr lang="es-ES" b="1" dirty="0" smtClean="0"/>
          </a:p>
          <a:p>
            <a:pPr marL="0" lvl="1">
              <a:spcAft>
                <a:spcPts val="1800"/>
              </a:spcAft>
              <a:tabLst>
                <a:tab pos="360363" algn="l"/>
              </a:tabLst>
            </a:pPr>
            <a:endParaRPr lang="es-ES" b="1" dirty="0" smtClean="0"/>
          </a:p>
          <a:p>
            <a:pPr marL="365125" lvl="1" indent="-365125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60363" algn="l"/>
              </a:tabLst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55611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1473200" y="765175"/>
            <a:ext cx="61436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buClr>
                <a:srgbClr val="005BAB"/>
              </a:buClr>
              <a:buSzPct val="400000"/>
              <a:buFont typeface="Trebuchet MS" pitchFamily="34" charset="0"/>
              <a:buNone/>
              <a:defRPr/>
            </a:pPr>
            <a:r>
              <a:rPr lang="en-GB" sz="2800" b="1" dirty="0">
                <a:solidFill>
                  <a:srgbClr val="00529B"/>
                </a:solidFill>
              </a:rPr>
              <a:t>Thank you for your attention!</a:t>
            </a:r>
          </a:p>
        </p:txBody>
      </p:sp>
      <p:pic>
        <p:nvPicPr>
          <p:cNvPr id="6" name="Picture 2" descr="C:\Users\camuscl\AppData\Local\Microsoft\Windows\Temporary Internet Files\Content.IE5\GTVTTPZC\MP900438622[3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341438"/>
            <a:ext cx="5627687" cy="429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egnaposto contenuto 3"/>
          <p:cNvSpPr txBox="1">
            <a:spLocks/>
          </p:cNvSpPr>
          <p:nvPr/>
        </p:nvSpPr>
        <p:spPr>
          <a:xfrm>
            <a:off x="1692275" y="5516563"/>
            <a:ext cx="5565775" cy="969962"/>
          </a:xfrm>
          <a:prstGeom prst="rect">
            <a:avLst/>
          </a:prstGeom>
        </p:spPr>
        <p:txBody>
          <a:bodyPr/>
          <a:lstStyle>
            <a:lvl1pPr marL="444500" indent="-4445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SzPct val="400000"/>
              <a:buFont typeface="Trebuchet MS" pitchFamily="34" charset="0"/>
              <a:buChar char="."/>
              <a:defRPr sz="2800">
                <a:solidFill>
                  <a:schemeClr val="tx1"/>
                </a:solidFill>
                <a:latin typeface="+mn-lt"/>
                <a:ea typeface="ＭＳ Ｐゴシック" pitchFamily="-108" charset="-128"/>
                <a:cs typeface="+mn-cs"/>
              </a:defRPr>
            </a:lvl1pPr>
            <a:lvl2pPr marL="998538" indent="-3683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SzPct val="125000"/>
              <a:buFont typeface="Trebuchet MS" pitchFamily="34" charset="0"/>
              <a:buChar char="»"/>
              <a:defRPr sz="26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406525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814513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SzPct val="125000"/>
              <a:buFont typeface="Arial" charset="0"/>
              <a:buChar char="­"/>
              <a:defRPr sz="22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2225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6797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31369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5941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40513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Trebuchet MS" pitchFamily="34" charset="0"/>
              <a:buNone/>
              <a:defRPr/>
            </a:pPr>
            <a:r>
              <a:rPr lang="en-GB" sz="3200" b="1" dirty="0" smtClean="0">
                <a:solidFill>
                  <a:srgbClr val="00529B"/>
                </a:solidFill>
                <a:ea typeface="ＭＳ Ｐゴシック" charset="-128"/>
              </a:rPr>
              <a:t>www.acer.europa.eu</a:t>
            </a:r>
          </a:p>
          <a:p>
            <a:pPr algn="ctr">
              <a:buFont typeface="Trebuchet MS" pitchFamily="34" charset="0"/>
              <a:buNone/>
              <a:defRPr/>
            </a:pPr>
            <a:endParaRPr lang="en-GB" dirty="0" smtClean="0">
              <a:solidFill>
                <a:srgbClr val="00529B"/>
              </a:solidFill>
              <a:ea typeface="ＭＳ Ｐゴシック" charset="-128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-58992" y="6455068"/>
            <a:ext cx="8230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b="1" dirty="0">
                <a:solidFill>
                  <a:srgbClr val="FFFFFF"/>
                </a:solidFill>
              </a:rPr>
              <a:t>TAR TF </a:t>
            </a:r>
            <a:r>
              <a:rPr lang="en-US" altLang="en-US" sz="1400" b="1" dirty="0" smtClean="0">
                <a:solidFill>
                  <a:srgbClr val="FFFFFF"/>
                </a:solidFill>
              </a:rPr>
              <a:t>Telco</a:t>
            </a:r>
            <a:endParaRPr lang="en-GB" altLang="en-US" sz="1400" b="1" dirty="0">
              <a:solidFill>
                <a:srgbClr val="FFFFFF"/>
              </a:solidFill>
            </a:endParaRPr>
          </a:p>
        </p:txBody>
      </p:sp>
      <p:sp>
        <p:nvSpPr>
          <p:cNvPr id="9" name="ZoneTexte 7"/>
          <p:cNvSpPr txBox="1"/>
          <p:nvPr/>
        </p:nvSpPr>
        <p:spPr>
          <a:xfrm>
            <a:off x="4577556" y="6455068"/>
            <a:ext cx="3312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b="1" dirty="0" smtClean="0">
                <a:solidFill>
                  <a:srgbClr val="FFFFFF"/>
                </a:solidFill>
              </a:rPr>
              <a:t>Ljubljana, 14 June2017</a:t>
            </a:r>
            <a:endParaRPr lang="en-US" alt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697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II</a:t>
            </a:r>
            <a:r>
              <a:rPr lang="en-US" sz="2400" kern="0" dirty="0">
                <a:solidFill>
                  <a:srgbClr val="FFFFFF"/>
                </a:solidFill>
              </a:rPr>
              <a:t>. </a:t>
            </a:r>
            <a:r>
              <a:rPr lang="en-US" sz="2400" kern="0" dirty="0" smtClean="0">
                <a:solidFill>
                  <a:srgbClr val="FFFFFF"/>
                </a:solidFill>
              </a:rPr>
              <a:t>Accomplishment of the Work Plan 2017 </a:t>
            </a:r>
            <a:r>
              <a:rPr lang="en-US" sz="2400" kern="0" dirty="0">
                <a:solidFill>
                  <a:srgbClr val="FFFFFF"/>
                </a:solidFill>
              </a:rPr>
              <a:t>- </a:t>
            </a:r>
            <a:r>
              <a:rPr lang="en-US" sz="2400" kern="0" dirty="0" smtClean="0">
                <a:solidFill>
                  <a:srgbClr val="FFFFFF"/>
                </a:solidFill>
              </a:rPr>
              <a:t>2018</a:t>
            </a:r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7" name="4 Rectángulo"/>
          <p:cNvSpPr/>
          <p:nvPr/>
        </p:nvSpPr>
        <p:spPr>
          <a:xfrm>
            <a:off x="581895" y="1384934"/>
            <a:ext cx="79247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spcAft>
                <a:spcPts val="1200"/>
              </a:spcAft>
            </a:pPr>
            <a:endParaRPr lang="en-GB" sz="2000" dirty="0" smtClean="0"/>
          </a:p>
          <a:p>
            <a:pPr algn="just">
              <a:spcAft>
                <a:spcPts val="1200"/>
              </a:spcAft>
            </a:pPr>
            <a:r>
              <a:rPr lang="en-US" sz="2400" b="1" dirty="0" smtClean="0"/>
              <a:t>Work Plan 2017-2018</a:t>
            </a:r>
          </a:p>
          <a:p>
            <a:pPr lvl="1">
              <a:spcAft>
                <a:spcPts val="1200"/>
              </a:spcAft>
            </a:pPr>
            <a:endParaRPr lang="en-GB" sz="2000" dirty="0" smtClean="0"/>
          </a:p>
          <a:p>
            <a:pPr marL="630238" lvl="2" indent="-274638"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1616075" algn="l"/>
              </a:tabLst>
            </a:pPr>
            <a:r>
              <a:rPr lang="en-GB" sz="2000" b="1" dirty="0" smtClean="0"/>
              <a:t>Target 1. </a:t>
            </a:r>
            <a:r>
              <a:rPr lang="en-GB" sz="2000" dirty="0" smtClean="0"/>
              <a:t>Use of </a:t>
            </a:r>
            <a:r>
              <a:rPr lang="en-GB" sz="2000" dirty="0" smtClean="0">
                <a:solidFill>
                  <a:schemeClr val="accent2"/>
                </a:solidFill>
              </a:rPr>
              <a:t>interconnections</a:t>
            </a:r>
            <a:r>
              <a:rPr lang="en-GB" sz="2000" dirty="0" smtClean="0"/>
              <a:t> in the Region</a:t>
            </a:r>
            <a:endParaRPr lang="en-GB" sz="2000" dirty="0" smtClean="0">
              <a:solidFill>
                <a:srgbClr val="0070C0"/>
              </a:solidFill>
            </a:endParaRPr>
          </a:p>
          <a:p>
            <a:pPr marL="630238" lvl="2" indent="-274638"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1616075" algn="l"/>
              </a:tabLst>
            </a:pPr>
            <a:r>
              <a:rPr lang="en-GB" sz="2000" b="1" dirty="0"/>
              <a:t>Target</a:t>
            </a:r>
            <a:r>
              <a:rPr lang="en-GB" sz="2000" b="1" dirty="0" smtClean="0"/>
              <a:t> 2. </a:t>
            </a:r>
            <a:r>
              <a:rPr lang="en-GB" sz="2000" dirty="0" smtClean="0"/>
              <a:t>Gas </a:t>
            </a:r>
            <a:r>
              <a:rPr lang="en-GB" sz="2000" dirty="0">
                <a:solidFill>
                  <a:schemeClr val="accent2"/>
                </a:solidFill>
              </a:rPr>
              <a:t>balancing</a:t>
            </a:r>
            <a:r>
              <a:rPr lang="en-GB" sz="2000" dirty="0" smtClean="0"/>
              <a:t> regime in the Region</a:t>
            </a:r>
            <a:endParaRPr lang="en-GB" sz="2000" dirty="0">
              <a:solidFill>
                <a:schemeClr val="accent2"/>
              </a:solidFill>
            </a:endParaRPr>
          </a:p>
          <a:p>
            <a:pPr marL="630238" lvl="2" indent="-274638"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1616075" algn="l"/>
              </a:tabLst>
            </a:pPr>
            <a:r>
              <a:rPr lang="en-GB" sz="2000" b="1" dirty="0" smtClean="0"/>
              <a:t>Target 3. </a:t>
            </a:r>
            <a:r>
              <a:rPr lang="en-GB" sz="2000" dirty="0" smtClean="0"/>
              <a:t>Improvements on </a:t>
            </a:r>
            <a:r>
              <a:rPr lang="en-GB" sz="2000" dirty="0" smtClean="0">
                <a:solidFill>
                  <a:schemeClr val="accent2"/>
                </a:solidFill>
              </a:rPr>
              <a:t>market integration </a:t>
            </a:r>
            <a:endParaRPr lang="en-GB" sz="2000" dirty="0">
              <a:solidFill>
                <a:schemeClr val="accent2"/>
              </a:solidFill>
            </a:endParaRPr>
          </a:p>
          <a:p>
            <a:pPr marL="630238" lvl="2" indent="-274638"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1616075" algn="l"/>
                <a:tab pos="1787525" algn="l"/>
              </a:tabLst>
            </a:pPr>
            <a:r>
              <a:rPr lang="en-GB" sz="2000" b="1" dirty="0" smtClean="0"/>
              <a:t>Target 4. </a:t>
            </a:r>
            <a:r>
              <a:rPr lang="en-GB" sz="2000" dirty="0" smtClean="0"/>
              <a:t>Follow up of </a:t>
            </a:r>
            <a:r>
              <a:rPr lang="en-GB" sz="2000" dirty="0" smtClean="0">
                <a:solidFill>
                  <a:schemeClr val="accent2"/>
                </a:solidFill>
              </a:rPr>
              <a:t>infrastructures </a:t>
            </a:r>
            <a:r>
              <a:rPr lang="en-GB" sz="2000" dirty="0" smtClean="0"/>
              <a:t>developments</a:t>
            </a:r>
            <a:endParaRPr lang="en-GB" sz="2000" dirty="0" smtClean="0">
              <a:solidFill>
                <a:schemeClr val="accent2"/>
              </a:solidFill>
            </a:endParaRPr>
          </a:p>
          <a:p>
            <a:pPr marL="630238" lvl="2" indent="-274638"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1616075" algn="l"/>
                <a:tab pos="1787525" algn="l"/>
              </a:tabLst>
            </a:pPr>
            <a:r>
              <a:rPr lang="en-GB" sz="2000" b="1" dirty="0" smtClean="0"/>
              <a:t>Target 5. </a:t>
            </a:r>
            <a:r>
              <a:rPr lang="en-GB" sz="2000" dirty="0" smtClean="0"/>
              <a:t>Implementation of </a:t>
            </a:r>
            <a:r>
              <a:rPr lang="en-GB" sz="2000" dirty="0" smtClean="0">
                <a:solidFill>
                  <a:schemeClr val="accent2"/>
                </a:solidFill>
              </a:rPr>
              <a:t>OSBB</a:t>
            </a:r>
            <a:r>
              <a:rPr lang="en-GB" sz="2000" dirty="0" smtClean="0"/>
              <a:t> </a:t>
            </a:r>
          </a:p>
          <a:p>
            <a:pPr lvl="1" algn="just">
              <a:spcAft>
                <a:spcPts val="1200"/>
              </a:spcAft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5320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II</a:t>
            </a:r>
            <a:r>
              <a:rPr lang="en-US" sz="2400" kern="0" dirty="0">
                <a:solidFill>
                  <a:srgbClr val="FFFFFF"/>
                </a:solidFill>
              </a:rPr>
              <a:t>. Accomplishment of the Work Plan 2017 - 2018</a:t>
            </a:r>
          </a:p>
          <a:p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8" name="4 Rectángulo"/>
          <p:cNvSpPr/>
          <p:nvPr/>
        </p:nvSpPr>
        <p:spPr>
          <a:xfrm>
            <a:off x="413951" y="589753"/>
            <a:ext cx="8302380" cy="601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  <a:tabLst>
                <a:tab pos="1524000" algn="l"/>
              </a:tabLst>
            </a:pPr>
            <a:endParaRPr lang="en-GB" b="1" dirty="0" smtClean="0"/>
          </a:p>
          <a:p>
            <a:pPr marL="0" lvl="1">
              <a:spcAft>
                <a:spcPts val="600"/>
              </a:spcAft>
              <a:tabLst>
                <a:tab pos="1524000" algn="l"/>
              </a:tabLst>
            </a:pPr>
            <a:r>
              <a:rPr lang="en-GB" b="1" dirty="0" smtClean="0"/>
              <a:t>Target 1. Use </a:t>
            </a:r>
            <a:r>
              <a:rPr lang="en-GB" b="1" dirty="0"/>
              <a:t>of interconnections in the </a:t>
            </a:r>
            <a:r>
              <a:rPr lang="en-GB" b="1" dirty="0" smtClean="0"/>
              <a:t>Region</a:t>
            </a:r>
          </a:p>
          <a:p>
            <a:pPr marL="0" lvl="1">
              <a:spcAft>
                <a:spcPts val="600"/>
              </a:spcAft>
              <a:tabLst>
                <a:tab pos="1524000" algn="l"/>
              </a:tabLst>
            </a:pPr>
            <a:endParaRPr lang="en-GB" b="1" dirty="0" smtClean="0"/>
          </a:p>
          <a:p>
            <a:pPr lvl="0" algn="just"/>
            <a:r>
              <a:rPr lang="en-US" sz="1600" dirty="0">
                <a:ea typeface="Arial Unicode MS" pitchFamily="34" charset="-128"/>
              </a:rPr>
              <a:t>Assessment of the </a:t>
            </a:r>
            <a:r>
              <a:rPr lang="en-US" sz="1600" b="1" dirty="0">
                <a:ea typeface="Arial Unicode MS" pitchFamily="34" charset="-128"/>
              </a:rPr>
              <a:t>use of interconnections </a:t>
            </a:r>
            <a:r>
              <a:rPr lang="en-US" sz="1600" dirty="0">
                <a:ea typeface="Arial Unicode MS" pitchFamily="34" charset="-128"/>
              </a:rPr>
              <a:t>in the Region from the implementation of the </a:t>
            </a:r>
            <a:r>
              <a:rPr lang="en-US" sz="1600" dirty="0" smtClean="0">
                <a:ea typeface="Arial Unicode MS" pitchFamily="34" charset="-128"/>
              </a:rPr>
              <a:t>CAM</a:t>
            </a:r>
            <a:r>
              <a:rPr lang="en-US" sz="1600" dirty="0" smtClean="0">
                <a:solidFill>
                  <a:srgbClr val="FF0000"/>
                </a:solidFill>
                <a:ea typeface="Arial Unicode MS" pitchFamily="34" charset="-128"/>
              </a:rPr>
              <a:t> </a:t>
            </a:r>
            <a:r>
              <a:rPr lang="en-US" sz="1600" dirty="0" smtClean="0">
                <a:ea typeface="Arial Unicode MS" pitchFamily="34" charset="-128"/>
              </a:rPr>
              <a:t>Network Code -</a:t>
            </a:r>
            <a:r>
              <a:rPr lang="en-US" sz="1600" b="1" dirty="0" smtClean="0">
                <a:ea typeface="Arial Unicode MS" pitchFamily="34" charset="-128"/>
              </a:rPr>
              <a:t>1</a:t>
            </a:r>
            <a:r>
              <a:rPr lang="en-US" sz="1600" b="1" baseline="30000" dirty="0" smtClean="0">
                <a:ea typeface="Arial Unicode MS" pitchFamily="34" charset="-128"/>
              </a:rPr>
              <a:t>st</a:t>
            </a:r>
            <a:r>
              <a:rPr lang="en-US" sz="1600" b="1" dirty="0" smtClean="0">
                <a:ea typeface="Arial Unicode MS" pitchFamily="34" charset="-128"/>
              </a:rPr>
              <a:t> Oct </a:t>
            </a:r>
            <a:r>
              <a:rPr lang="en-US" sz="1600" b="1" dirty="0">
                <a:ea typeface="Arial Unicode MS" pitchFamily="34" charset="-128"/>
              </a:rPr>
              <a:t>2014 to 30</a:t>
            </a:r>
            <a:r>
              <a:rPr lang="en-US" sz="1600" b="1" baseline="30000" dirty="0">
                <a:ea typeface="Arial Unicode MS" pitchFamily="34" charset="-128"/>
              </a:rPr>
              <a:t>th</a:t>
            </a:r>
            <a:r>
              <a:rPr lang="en-US" sz="1600" b="1" dirty="0">
                <a:ea typeface="Arial Unicode MS" pitchFamily="34" charset="-128"/>
              </a:rPr>
              <a:t> </a:t>
            </a:r>
            <a:r>
              <a:rPr lang="en-US" sz="1600" b="1" dirty="0" smtClean="0">
                <a:ea typeface="Arial Unicode MS" pitchFamily="34" charset="-128"/>
              </a:rPr>
              <a:t>Sept 2016- </a:t>
            </a:r>
            <a:r>
              <a:rPr lang="en-US" sz="1600" dirty="0" smtClean="0">
                <a:ea typeface="Arial Unicode MS" pitchFamily="34" charset="-128"/>
              </a:rPr>
              <a:t>(capacity offered, use of infrastructures, capacity allocation, flows, congestion status). </a:t>
            </a:r>
          </a:p>
          <a:p>
            <a:pPr lvl="0" algn="just"/>
            <a:endParaRPr lang="en-US" sz="1600" dirty="0" smtClean="0">
              <a:ea typeface="Arial Unicode MS" pitchFamily="34" charset="-128"/>
            </a:endParaRPr>
          </a:p>
          <a:p>
            <a:pPr lvl="0" algn="just"/>
            <a:r>
              <a:rPr lang="en-US" sz="1600" b="1" dirty="0" smtClean="0">
                <a:ea typeface="Arial Unicode MS" pitchFamily="34" charset="-128"/>
              </a:rPr>
              <a:t>Conclusions:</a:t>
            </a:r>
          </a:p>
          <a:p>
            <a:pPr lvl="0" algn="just"/>
            <a:endParaRPr lang="en-US" sz="1600" b="1" dirty="0" smtClean="0">
              <a:ea typeface="Arial Unicode MS" pitchFamily="34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600" b="1" u="sng" dirty="0" smtClean="0"/>
              <a:t>Prevailing </a:t>
            </a:r>
            <a:r>
              <a:rPr lang="en-GB" sz="1600" b="1" u="sng" dirty="0"/>
              <a:t>flow </a:t>
            </a:r>
            <a:r>
              <a:rPr lang="en-GB" sz="1600" b="1" u="sng" dirty="0" smtClean="0"/>
              <a:t>direction in the Region: North to South</a:t>
            </a:r>
            <a:endParaRPr lang="en-GB" sz="1600" b="1" u="sng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1600" dirty="0"/>
              <a:t>VIP </a:t>
            </a:r>
            <a:r>
              <a:rPr lang="en-GB" sz="1600" dirty="0" err="1"/>
              <a:t>Pirineos</a:t>
            </a:r>
            <a:r>
              <a:rPr lang="en-GB" sz="1600" dirty="0"/>
              <a:t>: FR-ES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1600" dirty="0"/>
              <a:t>VIP Iberico: </a:t>
            </a:r>
            <a:r>
              <a:rPr lang="en-GB" sz="1600" dirty="0" smtClean="0"/>
              <a:t>ES-PT</a:t>
            </a:r>
          </a:p>
          <a:p>
            <a:pPr lvl="1"/>
            <a:endParaRPr lang="en-GB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sz="1600" b="1" u="sng" dirty="0" err="1"/>
              <a:t>Booked</a:t>
            </a:r>
            <a:r>
              <a:rPr lang="es-ES" sz="1600" b="1" u="sng" dirty="0"/>
              <a:t> </a:t>
            </a:r>
            <a:r>
              <a:rPr lang="es-ES" sz="1600" b="1" u="sng" dirty="0" err="1" smtClean="0"/>
              <a:t>capacity</a:t>
            </a:r>
            <a:r>
              <a:rPr lang="es-ES" sz="1600" b="1" u="sng" dirty="0" smtClean="0"/>
              <a:t> in </a:t>
            </a:r>
            <a:r>
              <a:rPr lang="es-ES" sz="1600" b="1" u="sng" dirty="0" err="1" smtClean="0"/>
              <a:t>prevailing</a:t>
            </a:r>
            <a:r>
              <a:rPr lang="es-ES" sz="1600" b="1" u="sng" dirty="0" smtClean="0"/>
              <a:t> </a:t>
            </a:r>
            <a:r>
              <a:rPr lang="es-ES" sz="1600" b="1" u="sng" dirty="0" err="1" smtClean="0"/>
              <a:t>direction</a:t>
            </a:r>
            <a:r>
              <a:rPr lang="es-ES" sz="1600" b="1" u="sng" dirty="0" smtClean="0"/>
              <a:t>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1600" dirty="0" smtClean="0"/>
              <a:t>VIP Pirineos: </a:t>
            </a:r>
            <a:r>
              <a:rPr lang="es-ES" sz="1600" dirty="0" err="1" smtClean="0"/>
              <a:t>mainly</a:t>
            </a:r>
            <a:r>
              <a:rPr lang="es-ES" sz="1600" dirty="0" smtClean="0"/>
              <a:t> </a:t>
            </a:r>
            <a:r>
              <a:rPr lang="es-ES" sz="1600" dirty="0" err="1"/>
              <a:t>booked</a:t>
            </a:r>
            <a:r>
              <a:rPr lang="es-ES" sz="1600" dirty="0"/>
              <a:t> </a:t>
            </a:r>
            <a:r>
              <a:rPr lang="es-ES" sz="1600" dirty="0" err="1"/>
              <a:t>through</a:t>
            </a:r>
            <a:r>
              <a:rPr lang="es-ES" sz="1600" dirty="0"/>
              <a:t> LT </a:t>
            </a:r>
            <a:r>
              <a:rPr lang="es-ES" sz="1600" dirty="0" err="1"/>
              <a:t>contracts</a:t>
            </a:r>
            <a:r>
              <a:rPr lang="es-ES" sz="1600" dirty="0"/>
              <a:t> (</a:t>
            </a:r>
            <a:r>
              <a:rPr lang="es-ES" sz="1600" dirty="0" err="1"/>
              <a:t>unbundled</a:t>
            </a:r>
            <a:r>
              <a:rPr lang="es-ES" sz="1600" dirty="0" smtClean="0"/>
              <a:t>)  </a:t>
            </a:r>
            <a:r>
              <a:rPr lang="es-ES" sz="1600" dirty="0" err="1" smtClean="0"/>
              <a:t>remaining</a:t>
            </a:r>
            <a:r>
              <a:rPr lang="es-ES" sz="1600" dirty="0" smtClean="0"/>
              <a:t> </a:t>
            </a:r>
            <a:r>
              <a:rPr lang="es-ES" sz="1600" dirty="0" err="1"/>
              <a:t>capacity</a:t>
            </a:r>
            <a:r>
              <a:rPr lang="es-ES" sz="1600" dirty="0"/>
              <a:t> to be </a:t>
            </a:r>
            <a:r>
              <a:rPr lang="es-ES" sz="1600" dirty="0" err="1"/>
              <a:t>auctioned</a:t>
            </a:r>
            <a:r>
              <a:rPr lang="es-ES" sz="1600" dirty="0"/>
              <a:t> </a:t>
            </a:r>
            <a:r>
              <a:rPr lang="es-ES" sz="1600" dirty="0" smtClean="0"/>
              <a:t> in </a:t>
            </a:r>
            <a:r>
              <a:rPr lang="es-ES" sz="1600" dirty="0" err="1" smtClean="0"/>
              <a:t>PRiSMA</a:t>
            </a:r>
            <a:r>
              <a:rPr lang="es-ES" sz="1600" dirty="0" smtClean="0"/>
              <a:t> (</a:t>
            </a:r>
            <a:r>
              <a:rPr lang="es-ES" sz="1600" dirty="0" err="1" smtClean="0"/>
              <a:t>bundled</a:t>
            </a:r>
            <a:r>
              <a:rPr lang="es-ES" sz="1600" dirty="0" smtClean="0"/>
              <a:t>) </a:t>
            </a:r>
            <a:r>
              <a:rPr lang="es-ES" sz="1600" dirty="0" err="1" smtClean="0"/>
              <a:t>is</a:t>
            </a:r>
            <a:r>
              <a:rPr lang="es-ES" sz="1600" dirty="0" smtClean="0"/>
              <a:t> </a:t>
            </a:r>
            <a:r>
              <a:rPr lang="es-ES" sz="1600" dirty="0" err="1" smtClean="0"/>
              <a:t>scarce</a:t>
            </a:r>
            <a:r>
              <a:rPr lang="es-ES" sz="1600" dirty="0" smtClean="0"/>
              <a:t>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1600" dirty="0" smtClean="0"/>
              <a:t>VIP Iberico: LT </a:t>
            </a:r>
            <a:r>
              <a:rPr lang="es-ES" sz="1600" dirty="0" err="1" smtClean="0"/>
              <a:t>contracts</a:t>
            </a:r>
            <a:r>
              <a:rPr lang="es-ES" sz="1600" dirty="0" smtClean="0"/>
              <a:t> (</a:t>
            </a:r>
            <a:r>
              <a:rPr lang="es-ES" sz="1600" dirty="0" err="1" smtClean="0"/>
              <a:t>unbundled</a:t>
            </a:r>
            <a:r>
              <a:rPr lang="es-ES" sz="1600" dirty="0" smtClean="0"/>
              <a:t>) </a:t>
            </a:r>
            <a:r>
              <a:rPr lang="es-ES" sz="1600" dirty="0" err="1" smtClean="0"/>
              <a:t>bookings</a:t>
            </a:r>
            <a:r>
              <a:rPr lang="es-ES" sz="1600" dirty="0" smtClean="0"/>
              <a:t> (</a:t>
            </a:r>
            <a:r>
              <a:rPr lang="es-ES" sz="1600" dirty="0" err="1" smtClean="0"/>
              <a:t>around</a:t>
            </a:r>
            <a:r>
              <a:rPr lang="es-ES" sz="1600" dirty="0" smtClean="0"/>
              <a:t> 65% of </a:t>
            </a:r>
            <a:r>
              <a:rPr lang="es-ES" sz="1600" dirty="0" err="1" smtClean="0"/>
              <a:t>capacity</a:t>
            </a:r>
            <a:r>
              <a:rPr lang="es-ES" sz="1600" dirty="0" smtClean="0"/>
              <a:t>)</a:t>
            </a:r>
            <a:endParaRPr lang="es-ES" sz="1600" dirty="0" smtClean="0"/>
          </a:p>
          <a:p>
            <a:pPr marL="0" lvl="1">
              <a:spcAft>
                <a:spcPts val="600"/>
              </a:spcAft>
              <a:tabLst>
                <a:tab pos="1524000" algn="l"/>
              </a:tabLst>
            </a:pPr>
            <a:endParaRPr lang="en-GB" b="1" dirty="0" smtClean="0"/>
          </a:p>
          <a:p>
            <a:pPr marL="1341438" lvl="2" indent="-985838" algn="just">
              <a:spcAft>
                <a:spcPts val="600"/>
              </a:spcAft>
              <a:tabLst>
                <a:tab pos="1341438" algn="l"/>
              </a:tabLst>
            </a:pPr>
            <a:endParaRPr lang="en-GB" sz="1600" dirty="0" smtClean="0"/>
          </a:p>
          <a:p>
            <a:pPr marL="1341438" lvl="2" indent="-985838" algn="just">
              <a:spcAft>
                <a:spcPts val="600"/>
              </a:spcAft>
              <a:tabLst>
                <a:tab pos="1341438" algn="l"/>
              </a:tabLst>
            </a:pPr>
            <a:r>
              <a:rPr lang="en-US" sz="1600" dirty="0" smtClean="0"/>
              <a:t> 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2705897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II</a:t>
            </a:r>
            <a:r>
              <a:rPr lang="en-US" sz="2400" kern="0" dirty="0">
                <a:solidFill>
                  <a:srgbClr val="FFFFFF"/>
                </a:solidFill>
              </a:rPr>
              <a:t>. Accomplishment of the Work Plan 2017 - 2018</a:t>
            </a:r>
          </a:p>
          <a:p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8" name="4 Rectángulo"/>
          <p:cNvSpPr/>
          <p:nvPr/>
        </p:nvSpPr>
        <p:spPr>
          <a:xfrm>
            <a:off x="450045" y="698037"/>
            <a:ext cx="830238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  <a:tabLst>
                <a:tab pos="1524000" algn="l"/>
              </a:tabLst>
            </a:pPr>
            <a:r>
              <a:rPr lang="en-GB" b="1" dirty="0" smtClean="0"/>
              <a:t>Target 1. Use </a:t>
            </a:r>
            <a:r>
              <a:rPr lang="en-GB" b="1" dirty="0"/>
              <a:t>of interconnections in the </a:t>
            </a:r>
            <a:r>
              <a:rPr lang="en-GB" b="1" dirty="0" smtClean="0"/>
              <a:t>Region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sz="1600" b="1" u="sng" dirty="0" smtClean="0"/>
              <a:t>Use </a:t>
            </a:r>
            <a:r>
              <a:rPr lang="es-ES" sz="1600" b="1" u="sng" dirty="0" smtClean="0"/>
              <a:t>of </a:t>
            </a:r>
            <a:r>
              <a:rPr lang="es-ES" sz="1600" b="1" u="sng" dirty="0" err="1" smtClean="0"/>
              <a:t>capacity</a:t>
            </a:r>
            <a:r>
              <a:rPr lang="es-ES" sz="1600" dirty="0" smtClean="0"/>
              <a:t>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" sz="1600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s-ES" sz="1600" dirty="0" err="1" smtClean="0"/>
              <a:t>Seasonal</a:t>
            </a:r>
            <a:r>
              <a:rPr lang="es-ES" sz="1600" dirty="0" smtClean="0"/>
              <a:t> use in </a:t>
            </a:r>
            <a:r>
              <a:rPr lang="es-ES" sz="1600" dirty="0" err="1" smtClean="0"/>
              <a:t>both</a:t>
            </a:r>
            <a:r>
              <a:rPr lang="es-ES" sz="1600" dirty="0" smtClean="0"/>
              <a:t> </a:t>
            </a:r>
            <a:r>
              <a:rPr lang="es-ES" sz="1600" dirty="0" err="1" smtClean="0"/>
              <a:t>VIPs</a:t>
            </a:r>
            <a:endParaRPr lang="es-ES" sz="1600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s-ES" sz="1600" dirty="0" smtClean="0"/>
              <a:t>Use of </a:t>
            </a:r>
            <a:r>
              <a:rPr lang="es-ES" sz="1600" dirty="0" err="1" smtClean="0"/>
              <a:t>booked</a:t>
            </a:r>
            <a:r>
              <a:rPr lang="es-ES" sz="1600" dirty="0" smtClean="0"/>
              <a:t> </a:t>
            </a:r>
            <a:r>
              <a:rPr lang="es-ES" sz="1600" dirty="0" err="1" smtClean="0"/>
              <a:t>capacity</a:t>
            </a:r>
            <a:r>
              <a:rPr lang="es-ES" sz="1600" dirty="0" smtClean="0"/>
              <a:t>: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s-ES" sz="1600" dirty="0" err="1" smtClean="0"/>
              <a:t>Bundled</a:t>
            </a:r>
            <a:r>
              <a:rPr lang="es-ES" sz="1600" dirty="0" smtClean="0"/>
              <a:t> </a:t>
            </a:r>
            <a:r>
              <a:rPr lang="es-ES" sz="1600" dirty="0"/>
              <a:t>(</a:t>
            </a:r>
            <a:r>
              <a:rPr lang="es-ES" sz="1600" dirty="0" err="1"/>
              <a:t>booked</a:t>
            </a:r>
            <a:r>
              <a:rPr lang="es-ES" sz="1600" dirty="0"/>
              <a:t> </a:t>
            </a:r>
            <a:r>
              <a:rPr lang="es-ES" sz="1600" dirty="0" err="1"/>
              <a:t>through</a:t>
            </a:r>
            <a:r>
              <a:rPr lang="es-ES" sz="1600" dirty="0"/>
              <a:t> </a:t>
            </a:r>
            <a:r>
              <a:rPr lang="es-ES" sz="1600" dirty="0" err="1"/>
              <a:t>auctions</a:t>
            </a:r>
            <a:r>
              <a:rPr lang="es-ES" sz="1600" dirty="0"/>
              <a:t>: Y, Q, M, D and WD): &gt;90%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s-ES" sz="1600" dirty="0" err="1"/>
              <a:t>Unbundled</a:t>
            </a:r>
            <a:r>
              <a:rPr lang="es-ES" sz="1600" dirty="0"/>
              <a:t> (</a:t>
            </a:r>
            <a:r>
              <a:rPr lang="es-ES" sz="1600" dirty="0" err="1"/>
              <a:t>booked</a:t>
            </a:r>
            <a:r>
              <a:rPr lang="es-ES" sz="1600" dirty="0"/>
              <a:t> </a:t>
            </a:r>
            <a:r>
              <a:rPr lang="es-ES" sz="1600" dirty="0" err="1"/>
              <a:t>through</a:t>
            </a:r>
            <a:r>
              <a:rPr lang="es-ES" sz="1600" dirty="0"/>
              <a:t> LT </a:t>
            </a:r>
            <a:r>
              <a:rPr lang="es-ES" sz="1600" dirty="0" err="1"/>
              <a:t>contracts</a:t>
            </a:r>
            <a:r>
              <a:rPr lang="es-ES" sz="1600" dirty="0"/>
              <a:t>): </a:t>
            </a:r>
            <a:r>
              <a:rPr lang="es-ES" sz="1600" dirty="0" err="1"/>
              <a:t>average</a:t>
            </a:r>
            <a:r>
              <a:rPr lang="es-ES" sz="1600" dirty="0"/>
              <a:t> use 80%-90% (</a:t>
            </a:r>
            <a:r>
              <a:rPr lang="es-ES" sz="1600" dirty="0" err="1"/>
              <a:t>seasonal</a:t>
            </a:r>
            <a:r>
              <a:rPr lang="es-ES" sz="1600" dirty="0"/>
              <a:t> use)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s-ES" sz="1600" dirty="0" err="1" smtClean="0"/>
              <a:t>Unused</a:t>
            </a:r>
            <a:r>
              <a:rPr lang="es-ES" sz="1600" dirty="0" smtClean="0"/>
              <a:t> </a:t>
            </a:r>
            <a:r>
              <a:rPr lang="es-ES" sz="1600" dirty="0" err="1" smtClean="0"/>
              <a:t>contracted</a:t>
            </a:r>
            <a:r>
              <a:rPr lang="es-ES" sz="1600" dirty="0" smtClean="0"/>
              <a:t> </a:t>
            </a:r>
            <a:r>
              <a:rPr lang="es-ES" sz="1600" dirty="0" err="1" smtClean="0"/>
              <a:t>capacity</a:t>
            </a:r>
            <a:r>
              <a:rPr lang="es-ES" sz="1600" dirty="0" smtClean="0"/>
              <a:t> </a:t>
            </a:r>
            <a:r>
              <a:rPr lang="es-ES" sz="1600" dirty="0" err="1"/>
              <a:t>is</a:t>
            </a:r>
            <a:r>
              <a:rPr lang="es-ES" sz="1600" dirty="0"/>
              <a:t> </a:t>
            </a:r>
            <a:r>
              <a:rPr lang="es-ES" sz="1600" dirty="0" err="1"/>
              <a:t>not</a:t>
            </a:r>
            <a:r>
              <a:rPr lang="es-ES" sz="1600" dirty="0"/>
              <a:t> </a:t>
            </a:r>
            <a:r>
              <a:rPr lang="es-ES" sz="1600" dirty="0" err="1" smtClean="0"/>
              <a:t>offered</a:t>
            </a:r>
            <a:r>
              <a:rPr lang="es-ES" sz="1600" dirty="0" smtClean="0"/>
              <a:t> </a:t>
            </a:r>
            <a:r>
              <a:rPr lang="es-ES" sz="1600" dirty="0"/>
              <a:t>in </a:t>
            </a:r>
            <a:r>
              <a:rPr lang="es-ES" sz="1600" dirty="0" err="1"/>
              <a:t>secondary</a:t>
            </a:r>
            <a:r>
              <a:rPr lang="es-ES" sz="1600" dirty="0"/>
              <a:t> </a:t>
            </a:r>
            <a:r>
              <a:rPr lang="es-ES" sz="1600" dirty="0" err="1"/>
              <a:t>markets</a:t>
            </a:r>
            <a:r>
              <a:rPr lang="es-ES" sz="1600" dirty="0"/>
              <a:t>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s-ES" sz="1600" dirty="0" err="1" smtClean="0"/>
              <a:t>Congestion</a:t>
            </a:r>
            <a:endParaRPr lang="es-ES" sz="1600" dirty="0" smtClean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s-ES" sz="1600" dirty="0" smtClean="0"/>
              <a:t>VIP </a:t>
            </a:r>
            <a:r>
              <a:rPr lang="es-ES" sz="1600" dirty="0" smtClean="0"/>
              <a:t>Pirineos:</a:t>
            </a:r>
          </a:p>
          <a:p>
            <a:pPr marL="1657350" lvl="3" indent="-285750">
              <a:buFont typeface="Wingdings" panose="05000000000000000000" pitchFamily="2" charset="2"/>
              <a:buChar char="§"/>
            </a:pPr>
            <a:r>
              <a:rPr lang="es-ES" sz="1600" dirty="0" smtClean="0"/>
              <a:t>Winter </a:t>
            </a:r>
            <a:r>
              <a:rPr lang="es-ES" sz="1600" dirty="0"/>
              <a:t>2014-2015: </a:t>
            </a:r>
            <a:r>
              <a:rPr lang="es-ES" sz="1600" dirty="0" smtClean="0"/>
              <a:t>contractual </a:t>
            </a:r>
            <a:r>
              <a:rPr lang="es-ES" sz="1600" dirty="0" err="1"/>
              <a:t>congestion</a:t>
            </a:r>
            <a:r>
              <a:rPr lang="es-ES" sz="1600" dirty="0"/>
              <a:t> </a:t>
            </a:r>
          </a:p>
          <a:p>
            <a:pPr marL="1657350" lvl="3" indent="-285750">
              <a:buFont typeface="Wingdings" panose="05000000000000000000" pitchFamily="2" charset="2"/>
              <a:buChar char="§"/>
            </a:pPr>
            <a:r>
              <a:rPr lang="es-ES" sz="1600" dirty="0" err="1"/>
              <a:t>Some</a:t>
            </a:r>
            <a:r>
              <a:rPr lang="es-ES" sz="1600" dirty="0"/>
              <a:t> </a:t>
            </a:r>
            <a:r>
              <a:rPr lang="es-ES" sz="1600" dirty="0" err="1"/>
              <a:t>days</a:t>
            </a:r>
            <a:r>
              <a:rPr lang="es-ES" sz="1600" dirty="0"/>
              <a:t> in Nov/</a:t>
            </a:r>
            <a:r>
              <a:rPr lang="es-ES" sz="1600" dirty="0" err="1"/>
              <a:t>Dec</a:t>
            </a:r>
            <a:r>
              <a:rPr lang="es-ES" sz="1600" dirty="0"/>
              <a:t> 2014: </a:t>
            </a:r>
            <a:r>
              <a:rPr lang="es-ES" sz="1600" dirty="0" err="1"/>
              <a:t>p</a:t>
            </a:r>
            <a:r>
              <a:rPr lang="es-ES" sz="1600" dirty="0" err="1" smtClean="0"/>
              <a:t>hysical</a:t>
            </a:r>
            <a:r>
              <a:rPr lang="es-ES" sz="1600" dirty="0" smtClean="0"/>
              <a:t> </a:t>
            </a:r>
            <a:r>
              <a:rPr lang="es-ES" sz="1600" dirty="0" err="1" smtClean="0"/>
              <a:t>congestion</a:t>
            </a:r>
            <a:endParaRPr lang="es-ES" sz="1600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s-ES" sz="1600" dirty="0" smtClean="0"/>
              <a:t>CMP </a:t>
            </a:r>
            <a:r>
              <a:rPr lang="es-ES" sz="1600" dirty="0" err="1" smtClean="0"/>
              <a:t>mechanisms</a:t>
            </a:r>
            <a:r>
              <a:rPr lang="es-ES" sz="1600" dirty="0" smtClean="0"/>
              <a:t> in place: </a:t>
            </a:r>
            <a:r>
              <a:rPr lang="es-ES" sz="1600" dirty="0" err="1" smtClean="0"/>
              <a:t>surrender</a:t>
            </a:r>
            <a:r>
              <a:rPr lang="es-ES" sz="1600" dirty="0" smtClean="0"/>
              <a:t> (</a:t>
            </a:r>
            <a:r>
              <a:rPr lang="es-ES" sz="1600" dirty="0" err="1" smtClean="0"/>
              <a:t>both</a:t>
            </a:r>
            <a:r>
              <a:rPr lang="es-ES" sz="1600" dirty="0" smtClean="0"/>
              <a:t> </a:t>
            </a:r>
            <a:r>
              <a:rPr lang="es-ES" sz="1600" dirty="0" err="1" smtClean="0"/>
              <a:t>VIPs</a:t>
            </a:r>
            <a:r>
              <a:rPr lang="es-ES" sz="1600" dirty="0" smtClean="0"/>
              <a:t>) and UIOLI LT (</a:t>
            </a:r>
            <a:r>
              <a:rPr lang="es-ES" sz="1600" dirty="0" err="1" smtClean="0"/>
              <a:t>ViP</a:t>
            </a:r>
            <a:r>
              <a:rPr lang="es-ES" sz="1600" dirty="0" smtClean="0"/>
              <a:t> Pirineos).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endParaRPr lang="es-ES" sz="1600" b="1" u="sng" dirty="0" smtClean="0"/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es-ES" sz="1600" b="1" u="sng" dirty="0" err="1" smtClean="0"/>
              <a:t>Recommendations</a:t>
            </a:r>
            <a:r>
              <a:rPr lang="es-ES" sz="1600" b="1" u="sng" dirty="0" smtClean="0"/>
              <a:t>:</a:t>
            </a:r>
          </a:p>
          <a:p>
            <a:pPr marL="0" lvl="1"/>
            <a:endParaRPr lang="es-ES" sz="1600" b="1" u="sng" dirty="0" smtClean="0"/>
          </a:p>
          <a:p>
            <a:pPr marL="742950" lvl="2" indent="-285750">
              <a:buFont typeface="Wingdings" panose="05000000000000000000" pitchFamily="2" charset="2"/>
              <a:buChar char="Ø"/>
            </a:pPr>
            <a:r>
              <a:rPr lang="es-ES" sz="1600" dirty="0" err="1" smtClean="0"/>
              <a:t>Optimization</a:t>
            </a:r>
            <a:r>
              <a:rPr lang="es-ES" sz="1600" dirty="0" smtClean="0"/>
              <a:t> of CMP </a:t>
            </a:r>
            <a:r>
              <a:rPr lang="es-ES" sz="1600" dirty="0" err="1" smtClean="0"/>
              <a:t>application</a:t>
            </a:r>
            <a:endParaRPr lang="es-ES" sz="1600" dirty="0" smtClean="0"/>
          </a:p>
          <a:p>
            <a:pPr marL="742950" lvl="2" indent="-285750">
              <a:buFont typeface="Wingdings" panose="05000000000000000000" pitchFamily="2" charset="2"/>
              <a:buChar char="Ø"/>
            </a:pPr>
            <a:r>
              <a:rPr lang="es-ES" sz="1600" dirty="0" err="1" smtClean="0"/>
              <a:t>Keep</a:t>
            </a:r>
            <a:r>
              <a:rPr lang="es-ES" sz="1600" dirty="0" smtClean="0"/>
              <a:t> </a:t>
            </a:r>
            <a:r>
              <a:rPr lang="es-ES" sz="1600" dirty="0" err="1" smtClean="0"/>
              <a:t>on</a:t>
            </a:r>
            <a:r>
              <a:rPr lang="es-ES" sz="1600" dirty="0" smtClean="0"/>
              <a:t> </a:t>
            </a:r>
            <a:r>
              <a:rPr lang="es-ES" sz="1600" dirty="0" err="1" smtClean="0"/>
              <a:t>monitoring</a:t>
            </a:r>
            <a:r>
              <a:rPr lang="es-ES" sz="1600" dirty="0" smtClean="0"/>
              <a:t> </a:t>
            </a:r>
            <a:r>
              <a:rPr lang="es-ES" sz="1600" dirty="0" err="1" smtClean="0"/>
              <a:t>the</a:t>
            </a:r>
            <a:r>
              <a:rPr lang="es-ES" sz="1600" dirty="0" smtClean="0"/>
              <a:t> </a:t>
            </a:r>
            <a:r>
              <a:rPr lang="es-ES" sz="1600" dirty="0" err="1" smtClean="0"/>
              <a:t>market</a:t>
            </a:r>
            <a:r>
              <a:rPr lang="es-ES" sz="1600" dirty="0" smtClean="0"/>
              <a:t> </a:t>
            </a:r>
            <a:r>
              <a:rPr lang="es-ES" sz="1600" dirty="0" err="1" smtClean="0"/>
              <a:t>appetite</a:t>
            </a:r>
            <a:r>
              <a:rPr lang="es-ES" sz="1600" dirty="0" smtClean="0"/>
              <a:t> </a:t>
            </a:r>
            <a:r>
              <a:rPr lang="es-ES" sz="1600" dirty="0" err="1" smtClean="0"/>
              <a:t>for</a:t>
            </a:r>
            <a:r>
              <a:rPr lang="es-ES" sz="1600" dirty="0" smtClean="0"/>
              <a:t> incremental </a:t>
            </a:r>
            <a:r>
              <a:rPr lang="es-ES" sz="1600" dirty="0" err="1" smtClean="0"/>
              <a:t>capacity</a:t>
            </a:r>
            <a:endParaRPr lang="es-ES" sz="1600" dirty="0"/>
          </a:p>
          <a:p>
            <a:pPr marL="0" lvl="1">
              <a:spcAft>
                <a:spcPts val="600"/>
              </a:spcAft>
              <a:tabLst>
                <a:tab pos="1524000" algn="l"/>
              </a:tabLst>
            </a:pPr>
            <a:endParaRPr lang="en-US" sz="500" dirty="0" smtClean="0">
              <a:ea typeface="Arial Unicode MS" pitchFamily="34" charset="-128"/>
            </a:endParaRPr>
          </a:p>
          <a:p>
            <a:pPr marL="0" lvl="1">
              <a:spcAft>
                <a:spcPts val="600"/>
              </a:spcAft>
              <a:tabLst>
                <a:tab pos="1524000" algn="l"/>
              </a:tabLst>
            </a:pPr>
            <a:r>
              <a:rPr lang="en-US" sz="1600" b="1" dirty="0" smtClean="0">
                <a:ea typeface="Arial Unicode MS" pitchFamily="34" charset="-128"/>
              </a:rPr>
              <a:t>			Publication </a:t>
            </a:r>
            <a:r>
              <a:rPr lang="en-US" sz="1600" b="1" dirty="0">
                <a:ea typeface="Arial Unicode MS" pitchFamily="34" charset="-128"/>
              </a:rPr>
              <a:t>on ACER website: October 2017</a:t>
            </a:r>
          </a:p>
          <a:p>
            <a:pPr marL="0" lvl="1">
              <a:spcAft>
                <a:spcPts val="600"/>
              </a:spcAft>
              <a:tabLst>
                <a:tab pos="1524000" algn="l"/>
              </a:tabLst>
            </a:pPr>
            <a:endParaRPr lang="en-GB" b="1" dirty="0" smtClean="0"/>
          </a:p>
          <a:p>
            <a:pPr marL="1341438" lvl="2" indent="-985838" algn="just">
              <a:spcAft>
                <a:spcPts val="600"/>
              </a:spcAft>
              <a:tabLst>
                <a:tab pos="1341438" algn="l"/>
              </a:tabLst>
            </a:pPr>
            <a:endParaRPr lang="en-GB" sz="1600" dirty="0" smtClean="0"/>
          </a:p>
          <a:p>
            <a:pPr marL="1341438" lvl="2" indent="-985838" algn="just">
              <a:spcAft>
                <a:spcPts val="600"/>
              </a:spcAft>
              <a:tabLst>
                <a:tab pos="1341438" algn="l"/>
              </a:tabLst>
            </a:pPr>
            <a:r>
              <a:rPr lang="en-US" sz="1600" dirty="0" smtClean="0"/>
              <a:t> 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363260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54775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II</a:t>
            </a:r>
            <a:r>
              <a:rPr lang="en-US" sz="2400" kern="0" dirty="0">
                <a:solidFill>
                  <a:srgbClr val="FFFFFF"/>
                </a:solidFill>
              </a:rPr>
              <a:t>. Accomplishment of the Work Plan 2017 - 2018</a:t>
            </a:r>
          </a:p>
          <a:p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8" name="4 Rectángulo"/>
          <p:cNvSpPr/>
          <p:nvPr/>
        </p:nvSpPr>
        <p:spPr>
          <a:xfrm>
            <a:off x="534267" y="698037"/>
            <a:ext cx="830238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600"/>
              </a:spcBef>
              <a:spcAft>
                <a:spcPts val="600"/>
              </a:spcAft>
              <a:tabLst>
                <a:tab pos="1524000" algn="l"/>
              </a:tabLst>
            </a:pPr>
            <a:r>
              <a:rPr lang="en-GB" b="1" dirty="0" smtClean="0"/>
              <a:t>Target 2. Gas </a:t>
            </a:r>
            <a:r>
              <a:rPr lang="en-GB" b="1" dirty="0"/>
              <a:t>balancing regime in the </a:t>
            </a:r>
            <a:r>
              <a:rPr lang="en-GB" b="1" dirty="0" smtClean="0"/>
              <a:t>Region. </a:t>
            </a:r>
          </a:p>
          <a:p>
            <a:pPr marL="0" lvl="1">
              <a:spcBef>
                <a:spcPts val="600"/>
              </a:spcBef>
              <a:spcAft>
                <a:spcPts val="600"/>
              </a:spcAft>
              <a:tabLst>
                <a:tab pos="1524000" algn="l"/>
              </a:tabLst>
            </a:pPr>
            <a:r>
              <a:rPr lang="en-GB" sz="1600" dirty="0" smtClean="0"/>
              <a:t>Comparative analysis carried out in the three countries since the entry into force of the BAL NC to September 2017 </a:t>
            </a:r>
          </a:p>
          <a:p>
            <a:pPr marL="0" lvl="1">
              <a:spcBef>
                <a:spcPts val="600"/>
              </a:spcBef>
              <a:spcAft>
                <a:spcPts val="600"/>
              </a:spcAft>
              <a:tabLst>
                <a:tab pos="1524000" algn="l"/>
              </a:tabLst>
            </a:pPr>
            <a:r>
              <a:rPr lang="es-ES" sz="1600" b="1" dirty="0" err="1" smtClean="0"/>
              <a:t>Conclusions</a:t>
            </a:r>
            <a:r>
              <a:rPr lang="es-ES" sz="1600" b="1" dirty="0" smtClean="0"/>
              <a:t>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There are five balancing areas in the Region (after the merger of market areas in France in Nov 2018 there will be three).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There are three market places in the SGRI: PEG Nord, TRS and MIBGAS (after the merger two: TRF (PEG </a:t>
            </a:r>
            <a:r>
              <a:rPr lang="en-US" sz="1600" dirty="0" err="1"/>
              <a:t>Nord+TRS</a:t>
            </a:r>
            <a:r>
              <a:rPr lang="en-US" sz="1600" dirty="0"/>
              <a:t>) and MIBGAS).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Inclusion of Portugal side in MIBGAS is in progress.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Each country has defined different operating bands to trigger balancing actions. France has the smallest tolerated variability.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With regard to the rules and timelines on nomination and re-nomination procedures, the three countries of the region follow the same pattern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Information provision models: France and Spain (“base case” model) and Portugal (“variant 2”).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Imbalances </a:t>
            </a:r>
            <a:r>
              <a:rPr lang="en-US" sz="1600" dirty="0"/>
              <a:t>charges (FR, SP and PT): weighted average gas price of their respective markets ± small adjustment (2,5%).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Balancing actions:</a:t>
            </a:r>
          </a:p>
          <a:p>
            <a:pPr marL="742950" lvl="2" indent="-285750">
              <a:buFont typeface="Wingdings" panose="05000000000000000000" pitchFamily="2" charset="2"/>
              <a:buChar char="ü"/>
            </a:pPr>
            <a:r>
              <a:rPr lang="en-US" sz="1600" dirty="0"/>
              <a:t>trading platform FR </a:t>
            </a:r>
            <a:r>
              <a:rPr lang="en-US" sz="1600" dirty="0" smtClean="0"/>
              <a:t>and SP </a:t>
            </a:r>
            <a:endParaRPr lang="en-US" sz="1600" dirty="0"/>
          </a:p>
          <a:p>
            <a:pPr marL="742950" lvl="2" indent="-285750">
              <a:buFont typeface="Wingdings" panose="05000000000000000000" pitchFamily="2" charset="2"/>
              <a:buChar char="ü"/>
            </a:pPr>
            <a:r>
              <a:rPr lang="en-US" sz="1600" dirty="0"/>
              <a:t>auctions (PT). PT will join MIBGAS </a:t>
            </a:r>
            <a:r>
              <a:rPr lang="en-US" sz="1600" dirty="0" smtClean="0"/>
              <a:t>soon.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0" lvl="1">
              <a:spcBef>
                <a:spcPts val="600"/>
              </a:spcBef>
              <a:spcAft>
                <a:spcPts val="600"/>
              </a:spcAft>
              <a:tabLst>
                <a:tab pos="1524000" algn="l"/>
              </a:tabLst>
            </a:pPr>
            <a:endParaRPr lang="es-ES" sz="1600" b="1" dirty="0" smtClean="0"/>
          </a:p>
          <a:p>
            <a:pPr marL="0" lvl="1">
              <a:spcBef>
                <a:spcPts val="600"/>
              </a:spcBef>
              <a:spcAft>
                <a:spcPts val="600"/>
              </a:spcAft>
              <a:tabLst>
                <a:tab pos="1524000" algn="l"/>
              </a:tabLst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286397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54775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II</a:t>
            </a:r>
            <a:r>
              <a:rPr lang="en-US" sz="2400" kern="0" dirty="0">
                <a:solidFill>
                  <a:srgbClr val="FFFFFF"/>
                </a:solidFill>
              </a:rPr>
              <a:t>. Accomplishment of the Work Plan 2017 - 2018</a:t>
            </a:r>
          </a:p>
          <a:p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8" name="4 Rectángulo"/>
          <p:cNvSpPr/>
          <p:nvPr/>
        </p:nvSpPr>
        <p:spPr>
          <a:xfrm>
            <a:off x="534267" y="698037"/>
            <a:ext cx="830238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600"/>
              </a:spcBef>
              <a:spcAft>
                <a:spcPts val="600"/>
              </a:spcAft>
              <a:tabLst>
                <a:tab pos="1524000" algn="l"/>
              </a:tabLst>
            </a:pPr>
            <a:r>
              <a:rPr lang="en-GB" b="1" dirty="0" smtClean="0"/>
              <a:t>Target 2. Gas </a:t>
            </a:r>
            <a:r>
              <a:rPr lang="en-GB" b="1" dirty="0"/>
              <a:t>balancing regime in the </a:t>
            </a:r>
            <a:r>
              <a:rPr lang="en-GB" b="1" dirty="0" smtClean="0"/>
              <a:t>Region. </a:t>
            </a:r>
          </a:p>
          <a:p>
            <a:pPr marL="0" lvl="1">
              <a:spcBef>
                <a:spcPts val="600"/>
              </a:spcBef>
              <a:spcAft>
                <a:spcPts val="600"/>
              </a:spcAft>
              <a:tabLst>
                <a:tab pos="1524000" algn="l"/>
              </a:tabLst>
            </a:pPr>
            <a:r>
              <a:rPr lang="es-ES" sz="1600" b="1" dirty="0" err="1" smtClean="0"/>
              <a:t>Recommendations</a:t>
            </a:r>
            <a:r>
              <a:rPr lang="es-ES" sz="1600" b="1" dirty="0" smtClean="0"/>
              <a:t>: </a:t>
            </a:r>
          </a:p>
          <a:p>
            <a:pPr marL="28575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keep </a:t>
            </a:r>
            <a:r>
              <a:rPr lang="en-US" sz="1600" dirty="0"/>
              <a:t>on working in monitoring and gathering data to gain knowledge from practical </a:t>
            </a:r>
            <a:r>
              <a:rPr lang="en-US" sz="1600" dirty="0" smtClean="0"/>
              <a:t>experience, </a:t>
            </a:r>
            <a:r>
              <a:rPr lang="en-US" sz="1600" dirty="0"/>
              <a:t>in order to identify those areas where there is room for improvement</a:t>
            </a:r>
            <a:r>
              <a:rPr lang="en-US" sz="1600" dirty="0" smtClean="0"/>
              <a:t>.</a:t>
            </a:r>
          </a:p>
          <a:p>
            <a:pPr marL="173038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Potential </a:t>
            </a:r>
            <a:r>
              <a:rPr lang="en-US" sz="1600" dirty="0"/>
              <a:t>for application of cross-border balancing</a:t>
            </a:r>
          </a:p>
          <a:p>
            <a:pPr marL="173038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Studying potential </a:t>
            </a:r>
            <a:r>
              <a:rPr lang="en-US" sz="1600" dirty="0"/>
              <a:t>regulatory </a:t>
            </a:r>
            <a:r>
              <a:rPr lang="en-US" sz="1600" dirty="0" smtClean="0"/>
              <a:t>improvements</a:t>
            </a:r>
            <a:endParaRPr lang="en-US" sz="1600" dirty="0"/>
          </a:p>
          <a:p>
            <a:pPr marL="1524000" lvl="2" indent="-1168400" algn="just">
              <a:spcBef>
                <a:spcPts val="600"/>
              </a:spcBef>
              <a:spcAft>
                <a:spcPts val="600"/>
              </a:spcAft>
              <a:tabLst>
                <a:tab pos="1524000" algn="l"/>
              </a:tabLst>
            </a:pPr>
            <a:endParaRPr lang="en-US" sz="1600" dirty="0" smtClean="0">
              <a:ea typeface="Arial Unicode MS" pitchFamily="34" charset="-128"/>
            </a:endParaRPr>
          </a:p>
          <a:p>
            <a:pPr marL="4267200" lvl="8" indent="-1168400" algn="just">
              <a:spcBef>
                <a:spcPts val="600"/>
              </a:spcBef>
              <a:spcAft>
                <a:spcPts val="600"/>
              </a:spcAft>
              <a:tabLst>
                <a:tab pos="1524000" algn="l"/>
              </a:tabLst>
            </a:pPr>
            <a:r>
              <a:rPr lang="en-US" sz="1600" b="1" dirty="0" smtClean="0">
                <a:ea typeface="Arial Unicode MS" pitchFamily="34" charset="-128"/>
              </a:rPr>
              <a:t>Publication </a:t>
            </a:r>
            <a:r>
              <a:rPr lang="en-US" sz="1600" b="1" dirty="0">
                <a:ea typeface="Arial Unicode MS" pitchFamily="34" charset="-128"/>
              </a:rPr>
              <a:t>on ACER website: October </a:t>
            </a:r>
            <a:r>
              <a:rPr lang="en-US" sz="1600" b="1" dirty="0" smtClean="0">
                <a:ea typeface="Arial Unicode MS" pitchFamily="34" charset="-128"/>
              </a:rPr>
              <a:t>2018</a:t>
            </a:r>
            <a:endParaRPr lang="en-US" sz="1600" b="1" dirty="0">
              <a:ea typeface="Arial Unicode MS" pitchFamily="34" charset="-128"/>
            </a:endParaRPr>
          </a:p>
          <a:p>
            <a:pPr marL="1524000" lvl="2" indent="-1168400" algn="just">
              <a:spcBef>
                <a:spcPts val="600"/>
              </a:spcBef>
              <a:spcAft>
                <a:spcPts val="600"/>
              </a:spcAft>
              <a:tabLst>
                <a:tab pos="1524000" algn="l"/>
              </a:tabLst>
            </a:pPr>
            <a:r>
              <a:rPr lang="en-GB" sz="1600" dirty="0"/>
              <a:t>	</a:t>
            </a:r>
            <a:endParaRPr lang="en-GB" sz="1600" dirty="0" smtClean="0"/>
          </a:p>
          <a:p>
            <a:pPr marL="1341438" lvl="2" indent="-985838" algn="just">
              <a:spcBef>
                <a:spcPts val="600"/>
              </a:spcBef>
              <a:spcAft>
                <a:spcPts val="600"/>
              </a:spcAft>
              <a:tabLst>
                <a:tab pos="1341438" algn="l"/>
              </a:tabLst>
            </a:pPr>
            <a:r>
              <a:rPr lang="en-US" sz="1600" dirty="0" smtClean="0"/>
              <a:t> 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4185640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II</a:t>
            </a:r>
            <a:r>
              <a:rPr lang="en-US" sz="2400" kern="0" dirty="0">
                <a:solidFill>
                  <a:srgbClr val="FFFFFF"/>
                </a:solidFill>
              </a:rPr>
              <a:t>. Accomplishment of the Work Plan 2017 - 2018</a:t>
            </a:r>
          </a:p>
        </p:txBody>
      </p:sp>
      <p:sp>
        <p:nvSpPr>
          <p:cNvPr id="8" name="4 Rectángulo"/>
          <p:cNvSpPr/>
          <p:nvPr/>
        </p:nvSpPr>
        <p:spPr>
          <a:xfrm>
            <a:off x="137225" y="967787"/>
            <a:ext cx="8302380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8" lvl="1" indent="-274638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1341438" algn="l"/>
              </a:tabLst>
            </a:pPr>
            <a:endParaRPr lang="en-GB" sz="1600" b="1" dirty="0"/>
          </a:p>
          <a:p>
            <a:pPr marL="0" lvl="1">
              <a:spcAft>
                <a:spcPts val="600"/>
              </a:spcAft>
              <a:tabLst>
                <a:tab pos="1524000" algn="l"/>
              </a:tabLst>
            </a:pPr>
            <a:r>
              <a:rPr lang="en-GB" sz="2000" b="1" dirty="0" smtClean="0"/>
              <a:t>Target 3. Improvements </a:t>
            </a:r>
            <a:r>
              <a:rPr lang="en-GB" sz="2000" b="1" dirty="0"/>
              <a:t>on market </a:t>
            </a:r>
            <a:r>
              <a:rPr lang="en-GB" sz="2000" b="1" dirty="0" smtClean="0"/>
              <a:t>integration</a:t>
            </a:r>
          </a:p>
          <a:p>
            <a:pPr marL="609600" indent="-1168400" algn="just">
              <a:spcAft>
                <a:spcPts val="600"/>
              </a:spcAft>
              <a:tabLst>
                <a:tab pos="1524000" algn="l"/>
              </a:tabLst>
            </a:pPr>
            <a:r>
              <a:rPr lang="en-GB" sz="1600" dirty="0" smtClean="0"/>
              <a:t>	</a:t>
            </a:r>
          </a:p>
          <a:p>
            <a:pPr marL="609600" indent="20638" algn="just">
              <a:spcAft>
                <a:spcPts val="600"/>
              </a:spcAft>
              <a:tabLst>
                <a:tab pos="1524000" algn="l"/>
              </a:tabLst>
            </a:pPr>
            <a:r>
              <a:rPr lang="en-GB" sz="1600" b="1" u="sng" dirty="0"/>
              <a:t>VIP Iberico.</a:t>
            </a:r>
            <a:r>
              <a:rPr lang="en-GB" sz="1600" b="1" dirty="0"/>
              <a:t> </a:t>
            </a:r>
            <a:r>
              <a:rPr lang="en-GB" sz="1600" dirty="0"/>
              <a:t>Follow-up of the inclusion of Portuguese side </a:t>
            </a:r>
            <a:r>
              <a:rPr lang="en-GB" sz="1600" dirty="0" smtClean="0"/>
              <a:t>in </a:t>
            </a:r>
            <a:r>
              <a:rPr lang="en-GB" sz="1600" dirty="0"/>
              <a:t>MIBGAS with regard to the accommodation of MIBGAS rules, </a:t>
            </a:r>
            <a:r>
              <a:rPr lang="en-GB" sz="1600" b="1" dirty="0"/>
              <a:t>implementation of implicit allocation mechanism</a:t>
            </a:r>
            <a:r>
              <a:rPr lang="en-GB" sz="1600" dirty="0"/>
              <a:t>, communication procedures and the implementation of the market </a:t>
            </a:r>
            <a:r>
              <a:rPr lang="en-GB" sz="1600" dirty="0" smtClean="0"/>
              <a:t>model. </a:t>
            </a:r>
            <a:r>
              <a:rPr lang="en-GB" sz="1600" dirty="0" err="1" smtClean="0"/>
              <a:t>NRAs´contribution</a:t>
            </a:r>
            <a:r>
              <a:rPr lang="en-GB" sz="1600" dirty="0" smtClean="0"/>
              <a:t> </a:t>
            </a:r>
            <a:r>
              <a:rPr lang="en-GB" sz="1600" dirty="0"/>
              <a:t>has been completed and they will keep on supporting the process when requested.</a:t>
            </a:r>
          </a:p>
          <a:p>
            <a:pPr marL="609600" indent="-1168400" algn="just">
              <a:spcAft>
                <a:spcPts val="600"/>
              </a:spcAft>
              <a:tabLst>
                <a:tab pos="1524000" algn="l"/>
              </a:tabLst>
            </a:pPr>
            <a:endParaRPr lang="en-GB" sz="1600" dirty="0" smtClean="0"/>
          </a:p>
          <a:p>
            <a:pPr marL="609600" indent="-1168400" algn="just">
              <a:spcAft>
                <a:spcPts val="600"/>
              </a:spcAft>
              <a:tabLst>
                <a:tab pos="1524000" algn="l"/>
              </a:tabLst>
            </a:pPr>
            <a:r>
              <a:rPr lang="en-GB" sz="1600" dirty="0"/>
              <a:t>	</a:t>
            </a:r>
            <a:r>
              <a:rPr lang="en-GB" sz="1600" b="1" u="sng" dirty="0" smtClean="0"/>
              <a:t>VIP </a:t>
            </a:r>
            <a:r>
              <a:rPr lang="en-GB" sz="1600" b="1" u="sng" dirty="0" err="1" smtClean="0"/>
              <a:t>Pirineos</a:t>
            </a:r>
            <a:r>
              <a:rPr lang="en-GB" sz="1600" b="1" u="sng" dirty="0" smtClean="0"/>
              <a:t>.</a:t>
            </a:r>
            <a:r>
              <a:rPr lang="en-GB" sz="1600" b="1" dirty="0" smtClean="0"/>
              <a:t> </a:t>
            </a:r>
            <a:r>
              <a:rPr lang="en-GB" sz="1600" dirty="0" smtClean="0"/>
              <a:t>Follow-up of the spreads of prices among different EU marketplaces, in particular, the spreads MIBGAS-TRF and the potential impact of the market areas merger in France on VIP </a:t>
            </a:r>
            <a:r>
              <a:rPr lang="en-GB" sz="1600" dirty="0" err="1" smtClean="0"/>
              <a:t>Pirineos</a:t>
            </a:r>
            <a:r>
              <a:rPr lang="en-GB" sz="1600" dirty="0" smtClean="0"/>
              <a:t>.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210945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56986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II</a:t>
            </a:r>
            <a:r>
              <a:rPr lang="en-US" sz="2400" kern="0" dirty="0">
                <a:solidFill>
                  <a:srgbClr val="FFFFFF"/>
                </a:solidFill>
              </a:rPr>
              <a:t>. Accomplishment of the Work Plan 2017 - 2018</a:t>
            </a:r>
          </a:p>
          <a:p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8" name="4 Rectángulo"/>
          <p:cNvSpPr/>
          <p:nvPr/>
        </p:nvSpPr>
        <p:spPr>
          <a:xfrm>
            <a:off x="425983" y="847471"/>
            <a:ext cx="8302380" cy="497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8" lvl="1" indent="-274638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1341438" algn="l"/>
              </a:tabLst>
            </a:pPr>
            <a:endParaRPr lang="en-GB" sz="1600" b="1" dirty="0" smtClean="0"/>
          </a:p>
          <a:p>
            <a:pPr marL="173038" lvl="1" indent="-274638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1341438" algn="l"/>
              </a:tabLst>
            </a:pPr>
            <a:endParaRPr lang="en-GB" sz="1600" b="1" dirty="0"/>
          </a:p>
          <a:p>
            <a:pPr marL="0" lvl="1">
              <a:spcAft>
                <a:spcPts val="600"/>
              </a:spcAft>
              <a:tabLst>
                <a:tab pos="1524000" algn="l"/>
              </a:tabLst>
            </a:pPr>
            <a:r>
              <a:rPr lang="en-GB" b="1" dirty="0" smtClean="0"/>
              <a:t>Target 4. </a:t>
            </a:r>
            <a:r>
              <a:rPr lang="en-GB" b="1" dirty="0"/>
              <a:t>	</a:t>
            </a:r>
            <a:r>
              <a:rPr lang="en-GB" b="1" dirty="0" smtClean="0"/>
              <a:t>Follow-up of infrastructure developments in the Region </a:t>
            </a:r>
            <a:r>
              <a:rPr lang="en-GB" dirty="0" smtClean="0"/>
              <a:t>(TYNDP, GRIPs….)</a:t>
            </a:r>
            <a:endParaRPr lang="en-GB" b="1" dirty="0" smtClean="0"/>
          </a:p>
          <a:p>
            <a:pPr marL="609600" indent="-1168400" algn="just">
              <a:spcAft>
                <a:spcPts val="600"/>
              </a:spcAft>
              <a:tabLst>
                <a:tab pos="1524000" algn="l"/>
              </a:tabLst>
            </a:pPr>
            <a:endParaRPr lang="en-US" sz="1600" dirty="0" smtClean="0"/>
          </a:p>
          <a:p>
            <a:pPr marL="1524000" lvl="2" indent="-1168400" algn="just">
              <a:spcAft>
                <a:spcPts val="600"/>
              </a:spcAft>
              <a:tabLst>
                <a:tab pos="1524000" algn="l"/>
              </a:tabLst>
            </a:pPr>
            <a:endParaRPr lang="en-GB" sz="1600" dirty="0" smtClean="0"/>
          </a:p>
          <a:p>
            <a:pPr marL="0" lvl="1">
              <a:spcAft>
                <a:spcPts val="600"/>
              </a:spcAft>
              <a:tabLst>
                <a:tab pos="1524000" algn="l"/>
              </a:tabLst>
            </a:pPr>
            <a:r>
              <a:rPr lang="en-GB" b="1" dirty="0"/>
              <a:t>Target </a:t>
            </a:r>
            <a:r>
              <a:rPr lang="en-GB" b="1" dirty="0" smtClean="0"/>
              <a:t>5. </a:t>
            </a:r>
            <a:r>
              <a:rPr lang="en-GB" b="1" dirty="0"/>
              <a:t>	</a:t>
            </a:r>
            <a:r>
              <a:rPr lang="en-GB" b="1" dirty="0" smtClean="0"/>
              <a:t>Implementation</a:t>
            </a:r>
            <a:r>
              <a:rPr lang="en-GB" b="1" dirty="0"/>
              <a:t> </a:t>
            </a:r>
            <a:r>
              <a:rPr lang="en-GB" b="1" dirty="0" smtClean="0"/>
              <a:t>of OSBB 	</a:t>
            </a:r>
          </a:p>
          <a:p>
            <a:pPr marL="609600" indent="-1168400" algn="just">
              <a:spcAft>
                <a:spcPts val="600"/>
              </a:spcAft>
              <a:tabLst>
                <a:tab pos="1524000" algn="l"/>
              </a:tabLst>
            </a:pPr>
            <a:r>
              <a:rPr lang="en-GB" sz="1600" dirty="0" smtClean="0"/>
              <a:t>	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1524000" algn="l"/>
              </a:tabLst>
            </a:pPr>
            <a:r>
              <a:rPr lang="en-GB" sz="1600" dirty="0" smtClean="0"/>
              <a:t>The OSBB mechanism was approved in April 2016. The Initiative has </a:t>
            </a:r>
            <a:r>
              <a:rPr lang="en-US" sz="1600" dirty="0" smtClean="0"/>
              <a:t>followed up the progress on the implementation of the mechanism that was successfully completed on the 1</a:t>
            </a:r>
            <a:r>
              <a:rPr lang="en-US" sz="1600" baseline="30000" dirty="0" smtClean="0"/>
              <a:t>st</a:t>
            </a:r>
            <a:r>
              <a:rPr lang="en-US" sz="1600" dirty="0" smtClean="0"/>
              <a:t> April 2018.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1524000" algn="l"/>
              </a:tabLst>
            </a:pPr>
            <a:r>
              <a:rPr lang="en-US" sz="1600" dirty="0" smtClean="0"/>
              <a:t>Since then, OSBB </a:t>
            </a:r>
            <a:r>
              <a:rPr lang="en-US" sz="1600" dirty="0" smtClean="0"/>
              <a:t>mechanism has been offered </a:t>
            </a:r>
            <a:r>
              <a:rPr lang="en-US" sz="1600" dirty="0" smtClean="0"/>
              <a:t>on a daily basis, </a:t>
            </a:r>
            <a:r>
              <a:rPr lang="en-US" sz="1600" dirty="0" smtClean="0"/>
              <a:t>provided the conditions to be offered have been </a:t>
            </a:r>
            <a:r>
              <a:rPr lang="en-US" sz="1600" dirty="0" smtClean="0"/>
              <a:t>met at both sides of the IPs. </a:t>
            </a:r>
            <a:endParaRPr lang="en-US" sz="1600" dirty="0" smtClean="0"/>
          </a:p>
          <a:p>
            <a:pPr marL="609600" indent="-1168400" algn="just">
              <a:spcAft>
                <a:spcPts val="600"/>
              </a:spcAft>
              <a:tabLst>
                <a:tab pos="1524000" algn="l"/>
              </a:tabLst>
            </a:pPr>
            <a:r>
              <a:rPr lang="en-US" sz="1600" dirty="0"/>
              <a:t>	</a:t>
            </a:r>
            <a:endParaRPr lang="en-US" sz="1600" dirty="0" smtClean="0"/>
          </a:p>
          <a:p>
            <a:pPr marL="609600" indent="-1168400" algn="just">
              <a:spcAft>
                <a:spcPts val="600"/>
              </a:spcAft>
              <a:tabLst>
                <a:tab pos="1524000" algn="l"/>
              </a:tabLst>
            </a:pPr>
            <a:endParaRPr lang="en-US" sz="1600" dirty="0"/>
          </a:p>
          <a:p>
            <a:pPr marL="609600" indent="-1168400" algn="just">
              <a:spcAft>
                <a:spcPts val="600"/>
              </a:spcAft>
              <a:tabLst>
                <a:tab pos="1524000" algn="l"/>
              </a:tabLst>
            </a:pPr>
            <a:r>
              <a:rPr lang="en-US" sz="1600" dirty="0" smtClean="0"/>
              <a:t> 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64200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CER new presentation template">
  <a:themeElements>
    <a:clrScheme name="Personnalisé 1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529B"/>
      </a:accent6>
      <a:hlink>
        <a:srgbClr val="39ABEB"/>
      </a:hlink>
      <a:folHlink>
        <a:srgbClr val="FC5E1A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ACER new presentation template">
  <a:themeElements>
    <a:clrScheme name="Personnalisé 1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529B"/>
      </a:accent6>
      <a:hlink>
        <a:srgbClr val="39ABEB"/>
      </a:hlink>
      <a:folHlink>
        <a:srgbClr val="FC5E1A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29906069D1CC4E81DA4DAAC1AC5E78" ma:contentTypeVersion="30" ma:contentTypeDescription="Create a new document." ma:contentTypeScope="" ma:versionID="949f0b7be57a9a63b3d362628053fca9">
  <xsd:schema xmlns:xsd="http://www.w3.org/2001/XMLSchema" xmlns:xs="http://www.w3.org/2001/XMLSchema" xmlns:p="http://schemas.microsoft.com/office/2006/metadata/properties" xmlns:ns2="985daa2e-53d8-4475-82b8-9c7d25324e34" xmlns:ns3="d634418c-bb42-420f-92c3-d1d7c66e1c62" targetNamespace="http://schemas.microsoft.com/office/2006/metadata/properties" ma:root="true" ma:fieldsID="bb5f8cb373a93fd903220d4fd24cd169" ns2:_="" ns3:_="">
    <xsd:import namespace="985daa2e-53d8-4475-82b8-9c7d25324e34"/>
    <xsd:import namespace="d634418c-bb42-420f-92c3-d1d7c66e1c6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  <xsd:element ref="ns3:AcerDocumentNam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34418c-bb42-420f-92c3-d1d7c66e1c62" elementFormDefault="qualified">
    <xsd:import namespace="http://schemas.microsoft.com/office/2006/documentManagement/types"/>
    <xsd:import namespace="http://schemas.microsoft.com/office/infopath/2007/PartnerControls"/>
    <xsd:element name="AcerDocumentName" ma:index="12" nillable="true" ma:displayName="Document name" ma:hidden="true" ma:internalName="AcerDocument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Description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erDocumentName xmlns="d634418c-bb42-420f-92c3-d1d7c66e1c62">0 - 24th SG_Meeting guide_v1.pptx</AcerDocumentName>
    <ACER_Abstract xmlns="985daa2e-53d8-4475-82b8-9c7d25324e34" xsi:nil="true"/>
    <_dlc_DocId xmlns="985daa2e-53d8-4475-82b8-9c7d25324e34">ACER-2019-84492</_dlc_DocId>
    <_dlc_DocIdUrl xmlns="985daa2e-53d8-4475-82b8-9c7d25324e34">
      <Url>https://extranet.acer.europa.eu/Events/24th-SG-Meeting/_layouts/15/DocIdRedir.aspx?ID=ACER-2019-84492</Url>
      <Description>ACER-2019-84492</Description>
    </_dlc_DocIdUrl>
  </documentManagement>
</p:properties>
</file>

<file path=customXml/itemProps1.xml><?xml version="1.0" encoding="utf-8"?>
<ds:datastoreItem xmlns:ds="http://schemas.openxmlformats.org/officeDocument/2006/customXml" ds:itemID="{7B73FC81-36B8-4F97-A376-F9559892252E}"/>
</file>

<file path=customXml/itemProps2.xml><?xml version="1.0" encoding="utf-8"?>
<ds:datastoreItem xmlns:ds="http://schemas.openxmlformats.org/officeDocument/2006/customXml" ds:itemID="{D1AE5081-C33B-4BB3-8882-ACEFCED1B0FE}"/>
</file>

<file path=customXml/itemProps3.xml><?xml version="1.0" encoding="utf-8"?>
<ds:datastoreItem xmlns:ds="http://schemas.openxmlformats.org/officeDocument/2006/customXml" ds:itemID="{EA365CCC-3DA7-4B75-89B9-CC9944CE160F}"/>
</file>

<file path=customXml/itemProps4.xml><?xml version="1.0" encoding="utf-8"?>
<ds:datastoreItem xmlns:ds="http://schemas.openxmlformats.org/officeDocument/2006/customXml" ds:itemID="{F87D8AE8-0FDF-44E2-9224-1D8F9C09A9F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10919</TotalTime>
  <Words>1150</Words>
  <Application>Microsoft Office PowerPoint</Application>
  <PresentationFormat>Presentación en pantalla (4:3)</PresentationFormat>
  <Paragraphs>233</Paragraphs>
  <Slides>24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24</vt:i4>
      </vt:variant>
    </vt:vector>
  </HeadingPairs>
  <TitlesOfParts>
    <vt:vector size="34" baseType="lpstr">
      <vt:lpstr>MS PGothic</vt:lpstr>
      <vt:lpstr>Arial</vt:lpstr>
      <vt:lpstr>Arial Unicode MS</vt:lpstr>
      <vt:lpstr>Calibri</vt:lpstr>
      <vt:lpstr>Trebuchet MS</vt:lpstr>
      <vt:lpstr>Verdana</vt:lpstr>
      <vt:lpstr>Wingdings</vt:lpstr>
      <vt:lpstr>Thème Office</vt:lpstr>
      <vt:lpstr>ACER new presentation template</vt:lpstr>
      <vt:lpstr>1_ACER new presentation template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Miguel Martinez</dc:creator>
  <cp:lastModifiedBy>Alonso Borrego, Nuria</cp:lastModifiedBy>
  <cp:revision>219</cp:revision>
  <cp:lastPrinted>2019-03-20T08:32:44Z</cp:lastPrinted>
  <dcterms:created xsi:type="dcterms:W3CDTF">2017-04-21T00:30:16Z</dcterms:created>
  <dcterms:modified xsi:type="dcterms:W3CDTF">2019-03-20T10:43:31Z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0x010100A129906069D1CC4E81DA4DAAC1AC5E78</vt:lpwstr>
  </property>
  <property fmtid="{D5CDD505-2E9C-101B-9397-08002B2CF9AE}" pid="3" name="_dlc_DocIdItemGuid">
    <vt:lpwstr>7a5630b9-1d43-49c1-a211-c94cc3138214</vt:lpwstr>
  </property>
</Properties>
</file>